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622" r:id="rId2"/>
    <p:sldId id="705" r:id="rId3"/>
    <p:sldId id="655" r:id="rId4"/>
    <p:sldId id="706" r:id="rId5"/>
    <p:sldId id="653" r:id="rId6"/>
    <p:sldId id="678" r:id="rId7"/>
    <p:sldId id="704" r:id="rId8"/>
    <p:sldId id="707" r:id="rId9"/>
    <p:sldId id="689" r:id="rId10"/>
    <p:sldId id="686" r:id="rId11"/>
    <p:sldId id="690" r:id="rId12"/>
    <p:sldId id="693" r:id="rId13"/>
    <p:sldId id="679" r:id="rId14"/>
    <p:sldId id="680" r:id="rId15"/>
    <p:sldId id="681" r:id="rId16"/>
    <p:sldId id="682" r:id="rId17"/>
    <p:sldId id="683" r:id="rId18"/>
    <p:sldId id="684" r:id="rId19"/>
    <p:sldId id="696" r:id="rId20"/>
    <p:sldId id="708" r:id="rId21"/>
    <p:sldId id="647" r:id="rId22"/>
    <p:sldId id="703" r:id="rId23"/>
    <p:sldId id="6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3F6F2-F7EF-481F-B5F0-2D229781C182}" type="datetimeFigureOut">
              <a:rPr lang="en-ID" smtClean="0"/>
              <a:t>23/10/2019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90AE-C63F-41DC-88AE-E4E26E2798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089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7344-978F-49CC-AF0D-A953F5278B5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C721-F191-460B-9AB5-8D50ED6DC6A0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5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F6BE-4A64-440F-A2BC-2750DA2C773E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E017-41CE-4C52-A3C5-CDC1D631249D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2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6837-6351-445D-B9F2-BECC55ACB2B0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6963-99C2-4053-91F8-8985B16B59D5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3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9BC9-0CCF-44B8-BDC1-3EF61E48998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71D2-1D7A-4BD4-9C1D-4259BBC4F64C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7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84AC-2C41-4D9B-A4DB-AAB48C010ED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1C89-3E32-4BA5-BF53-F26FF4F39278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2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840D-07B8-448E-B81B-49BE06022810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E2EEB-57E1-494A-BEE3-31ED001AAE27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0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30C7-2EDC-42C1-8996-C881F220932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ADFC-1166-4963-B3BC-568C70CCEB84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0FB6-58DC-4F13-BB2F-155A3FB5D04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5905-CB6A-4E9E-8EC0-F25D63E0E4F2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843A-3781-4D67-A651-C759F6E685A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5A0-766C-41A2-83A9-96EB926E7D06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AD6E-A2BD-4FCA-9513-741EBCE81DAD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F9AB-69B4-44BC-A509-14E263BB7F2B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1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517-D13A-42BA-A2E7-01C27450390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BA52-4981-44C5-8FAB-4B215D989FBD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65F60-D259-4080-9F3F-FAD83740B4C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CD918-646B-4844-9E6A-6E2E59753DCB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75271"/>
            <a:ext cx="9144000" cy="21269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86265" y="3465101"/>
            <a:ext cx="8936965" cy="1173159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chemeClr val="bg1"/>
                </a:solidFill>
              </a:rPr>
              <a:t>BIMBINGAN TEKNIS PERENCANAAN</a:t>
            </a:r>
            <a:endParaRPr lang="id-ID" sz="2800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AE335-A356-4064-99DB-AF3D0CB16DD5}"/>
              </a:ext>
            </a:extLst>
          </p:cNvPr>
          <p:cNvSpPr txBox="1"/>
          <p:nvPr/>
        </p:nvSpPr>
        <p:spPr>
          <a:xfrm>
            <a:off x="887895" y="5107415"/>
            <a:ext cx="736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b="1" i="1" dirty="0" smtClean="0">
                <a:solidFill>
                  <a:schemeClr val="bg1">
                    <a:lumMod val="95000"/>
                  </a:schemeClr>
                </a:solidFill>
              </a:rPr>
              <a:t>PROGRAM DAN ANGGARAN</a:t>
            </a:r>
            <a:endParaRPr lang="en-ID" sz="28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272C4-01CA-4003-94E3-6AB59927CE28}"/>
              </a:ext>
            </a:extLst>
          </p:cNvPr>
          <p:cNvSpPr txBox="1"/>
          <p:nvPr/>
        </p:nvSpPr>
        <p:spPr>
          <a:xfrm>
            <a:off x="327803" y="6154288"/>
            <a:ext cx="853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INSTITUT TEKNOLOGI BANDUNG</a:t>
            </a:r>
            <a:endParaRPr lang="en-ID" sz="20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48CC25-20EC-446F-8BAA-99D107B7922F}"/>
              </a:ext>
            </a:extLst>
          </p:cNvPr>
          <p:cNvSpPr/>
          <p:nvPr/>
        </p:nvSpPr>
        <p:spPr>
          <a:xfrm>
            <a:off x="434873" y="1100132"/>
            <a:ext cx="836793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1750" b="1" dirty="0" err="1">
                <a:solidFill>
                  <a:prstClr val="black"/>
                </a:solidFill>
              </a:rPr>
              <a:t>Pengelolaan</a:t>
            </a:r>
            <a:r>
              <a:rPr lang="en-US" sz="1750" b="1" dirty="0">
                <a:solidFill>
                  <a:prstClr val="black"/>
                </a:solidFill>
              </a:rPr>
              <a:t> RKAT unit kerja </a:t>
            </a:r>
            <a:r>
              <a:rPr lang="en-US" sz="1750" b="1" dirty="0" err="1">
                <a:solidFill>
                  <a:prstClr val="black"/>
                </a:solidFill>
              </a:rPr>
              <a:t>berdasarkan</a:t>
            </a:r>
            <a:r>
              <a:rPr lang="en-US" sz="1750" b="1" dirty="0">
                <a:solidFill>
                  <a:prstClr val="black"/>
                </a:solidFill>
              </a:rPr>
              <a:t> </a:t>
            </a:r>
            <a:r>
              <a:rPr lang="en-US" sz="1750" b="1" dirty="0" err="1">
                <a:solidFill>
                  <a:prstClr val="black"/>
                </a:solidFill>
              </a:rPr>
              <a:t>fungsi</a:t>
            </a:r>
            <a:r>
              <a:rPr lang="en-US" sz="1750" b="1" dirty="0">
                <a:solidFill>
                  <a:prstClr val="black"/>
                </a:solidFill>
              </a:rPr>
              <a:t> </a:t>
            </a:r>
            <a:r>
              <a:rPr lang="en-US" sz="1750" b="1" dirty="0" err="1">
                <a:solidFill>
                  <a:prstClr val="black"/>
                </a:solidFill>
              </a:rPr>
              <a:t>pokoknya</a:t>
            </a:r>
            <a:r>
              <a:rPr lang="en-US" sz="1750" b="1" dirty="0" smtClean="0">
                <a:solidFill>
                  <a:prstClr val="black"/>
                </a:solidFill>
              </a:rPr>
              <a:t>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smtClean="0">
                <a:solidFill>
                  <a:prstClr val="black"/>
                </a:solidFill>
              </a:rPr>
              <a:t>Unit </a:t>
            </a:r>
            <a:r>
              <a:rPr lang="en-US" sz="1750" b="1" dirty="0">
                <a:solidFill>
                  <a:prstClr val="black"/>
                </a:solidFill>
              </a:rPr>
              <a:t>Kerja </a:t>
            </a:r>
            <a:r>
              <a:rPr lang="en-US" sz="1750" b="1" dirty="0" err="1">
                <a:solidFill>
                  <a:prstClr val="black"/>
                </a:solidFill>
              </a:rPr>
              <a:t>Akademik</a:t>
            </a:r>
            <a:r>
              <a:rPr lang="en-US" sz="1750" b="1" dirty="0">
                <a:solidFill>
                  <a:prstClr val="black"/>
                </a:solidFill>
              </a:rPr>
              <a:t> (UKA)</a:t>
            </a:r>
            <a:r>
              <a:rPr lang="en-US" sz="175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fi-FI" sz="1750" dirty="0">
                <a:solidFill>
                  <a:prstClr val="black"/>
                </a:solidFill>
              </a:rPr>
              <a:t>Fokus utama kegiatan UKA </a:t>
            </a:r>
            <a:r>
              <a:rPr lang="fi-FI" sz="1750" dirty="0" smtClean="0">
                <a:solidFill>
                  <a:prstClr val="black"/>
                </a:solidFill>
              </a:rPr>
              <a:t>adalah </a:t>
            </a:r>
            <a:r>
              <a:rPr lang="sv-SE" sz="1750" dirty="0" smtClean="0">
                <a:solidFill>
                  <a:prstClr val="black"/>
                </a:solidFill>
              </a:rPr>
              <a:t>penyelenggaraan </a:t>
            </a:r>
            <a:r>
              <a:rPr lang="sv-SE" sz="1750" dirty="0">
                <a:solidFill>
                  <a:prstClr val="black"/>
                </a:solidFill>
              </a:rPr>
              <a:t>kegiatan akademik, mencakup pendidikan, penelitian, dan pengabdian pada masyarakat. </a:t>
            </a:r>
            <a:r>
              <a:rPr lang="sv-SE" sz="1750" dirty="0" smtClean="0">
                <a:solidFill>
                  <a:prstClr val="black"/>
                </a:solidFill>
              </a:rPr>
              <a:t>Meliputi</a:t>
            </a:r>
            <a:r>
              <a:rPr lang="sv-SE" sz="1750" dirty="0">
                <a:solidFill>
                  <a:prstClr val="black"/>
                </a:solidFill>
              </a:rPr>
              <a:t>: (a) Fakultas/Sekolah yang mengkoordinasikan Program Studi (Prodi), Kelompok Keahlian dan Laboratorium, dan (b) </a:t>
            </a:r>
            <a:r>
              <a:rPr lang="sv-SE" sz="1750" dirty="0" smtClean="0">
                <a:solidFill>
                  <a:prstClr val="black"/>
                </a:solidFill>
              </a:rPr>
              <a:t>Sekolah </a:t>
            </a:r>
            <a:r>
              <a:rPr lang="sv-SE" sz="1750" dirty="0">
                <a:solidFill>
                  <a:prstClr val="black"/>
                </a:solidFill>
              </a:rPr>
              <a:t>Pascasarjana yang mengkoordinasikan program-program pascasarjana</a:t>
            </a:r>
            <a:r>
              <a:rPr lang="en-US" sz="1750" dirty="0" smtClean="0">
                <a:solidFill>
                  <a:prstClr val="black"/>
                </a:solidFill>
                <a:latin typeface="Calibri"/>
              </a:rPr>
              <a:t>; </a:t>
            </a:r>
            <a:endParaRPr lang="en-US" sz="175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>
                <a:solidFill>
                  <a:prstClr val="black"/>
                </a:solidFill>
              </a:rPr>
              <a:t>Unit Kerja </a:t>
            </a:r>
            <a:r>
              <a:rPr lang="en-US" sz="1750" b="1" dirty="0" err="1">
                <a:solidFill>
                  <a:prstClr val="black"/>
                </a:solidFill>
              </a:rPr>
              <a:t>Pendukung</a:t>
            </a:r>
            <a:r>
              <a:rPr lang="en-US" sz="1750" b="1" dirty="0">
                <a:solidFill>
                  <a:prstClr val="black"/>
                </a:solidFill>
              </a:rPr>
              <a:t> (UKP)</a:t>
            </a:r>
            <a:r>
              <a:rPr lang="en-US" sz="1750" dirty="0">
                <a:solidFill>
                  <a:prstClr val="black"/>
                </a:solidFill>
              </a:rPr>
              <a:t>: </a:t>
            </a:r>
            <a:r>
              <a:rPr lang="en-US" sz="1750" dirty="0" err="1">
                <a:solidFill>
                  <a:prstClr val="black"/>
                </a:solidFill>
              </a:rPr>
              <a:t>merupakan</a:t>
            </a:r>
            <a:r>
              <a:rPr lang="en-US" sz="1750" dirty="0">
                <a:solidFill>
                  <a:prstClr val="black"/>
                </a:solidFill>
              </a:rPr>
              <a:t> unit </a:t>
            </a:r>
            <a:r>
              <a:rPr lang="en-US" sz="1750" dirty="0" err="1">
                <a:solidFill>
                  <a:prstClr val="black"/>
                </a:solidFill>
              </a:rPr>
              <a:t>penyelenggara</a:t>
            </a:r>
            <a:r>
              <a:rPr lang="en-US" sz="1750" dirty="0">
                <a:solidFill>
                  <a:prstClr val="black"/>
                </a:solidFill>
              </a:rPr>
              <a:t> kegiatan yang </a:t>
            </a:r>
            <a:r>
              <a:rPr lang="en-US" sz="1750" dirty="0" err="1">
                <a:solidFill>
                  <a:prstClr val="black"/>
                </a:solidFill>
              </a:rPr>
              <a:t>diperlukan</a:t>
            </a:r>
            <a:r>
              <a:rPr lang="en-US" sz="1750" dirty="0">
                <a:solidFill>
                  <a:prstClr val="black"/>
                </a:solidFill>
              </a:rPr>
              <a:t> untuk </a:t>
            </a:r>
            <a:r>
              <a:rPr lang="en-US" sz="1750" dirty="0" err="1">
                <a:solidFill>
                  <a:prstClr val="black"/>
                </a:solidFill>
              </a:rPr>
              <a:t>mendukung</a:t>
            </a:r>
            <a:r>
              <a:rPr lang="en-US" sz="1750" dirty="0">
                <a:solidFill>
                  <a:prstClr val="black"/>
                </a:solidFill>
              </a:rPr>
              <a:t> atau </a:t>
            </a:r>
            <a:r>
              <a:rPr lang="en-US" sz="1750" dirty="0" err="1">
                <a:solidFill>
                  <a:prstClr val="black"/>
                </a:solidFill>
              </a:rPr>
              <a:t>melengkapi</a:t>
            </a:r>
            <a:r>
              <a:rPr lang="en-US" sz="1750" dirty="0">
                <a:solidFill>
                  <a:prstClr val="black"/>
                </a:solidFill>
              </a:rPr>
              <a:t> kegiatan </a:t>
            </a:r>
            <a:r>
              <a:rPr lang="en-US" sz="1750" dirty="0" err="1">
                <a:solidFill>
                  <a:prstClr val="black"/>
                </a:solidFill>
              </a:rPr>
              <a:t>akademik</a:t>
            </a:r>
            <a:r>
              <a:rPr lang="en-US" sz="1750" dirty="0">
                <a:solidFill>
                  <a:prstClr val="black"/>
                </a:solidFill>
              </a:rPr>
              <a:t> yang </a:t>
            </a:r>
            <a:r>
              <a:rPr lang="en-US" sz="1750" dirty="0" err="1">
                <a:solidFill>
                  <a:prstClr val="black"/>
                </a:solidFill>
              </a:rPr>
              <a:t>diselenggarakan</a:t>
            </a:r>
            <a:r>
              <a:rPr lang="en-US" sz="1750" dirty="0">
                <a:solidFill>
                  <a:prstClr val="black"/>
                </a:solidFill>
              </a:rPr>
              <a:t> </a:t>
            </a:r>
            <a:r>
              <a:rPr lang="en-US" sz="1750" dirty="0" smtClean="0">
                <a:solidFill>
                  <a:prstClr val="black"/>
                </a:solidFill>
              </a:rPr>
              <a:t>UKA.</a:t>
            </a:r>
            <a:endParaRPr lang="en-US" sz="1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8CC25-20EC-446F-8BAA-99D107B7922F}"/>
              </a:ext>
            </a:extLst>
          </p:cNvPr>
          <p:cNvSpPr/>
          <p:nvPr/>
        </p:nvSpPr>
        <p:spPr>
          <a:xfrm>
            <a:off x="434873" y="3601417"/>
            <a:ext cx="836793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1750" b="1" dirty="0" err="1" smtClean="0">
                <a:solidFill>
                  <a:prstClr val="black"/>
                </a:solidFill>
              </a:rPr>
              <a:t>Pembebanan</a:t>
            </a:r>
            <a:r>
              <a:rPr lang="en-US" sz="1750" b="1" dirty="0" smtClean="0">
                <a:solidFill>
                  <a:prstClr val="black"/>
                </a:solidFill>
              </a:rPr>
              <a:t> </a:t>
            </a:r>
            <a:r>
              <a:rPr lang="en-US" sz="1750" b="1" dirty="0" err="1" smtClean="0">
                <a:solidFill>
                  <a:prstClr val="black"/>
                </a:solidFill>
              </a:rPr>
              <a:t>biaya</a:t>
            </a:r>
            <a:r>
              <a:rPr lang="en-US" sz="1750" b="1" dirty="0" smtClean="0">
                <a:solidFill>
                  <a:prstClr val="black"/>
                </a:solidFill>
              </a:rPr>
              <a:t> operasional;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err="1" smtClean="0">
                <a:solidFill>
                  <a:prstClr val="black"/>
                </a:solidFill>
              </a:rPr>
              <a:t>Tupoksi</a:t>
            </a:r>
            <a:r>
              <a:rPr lang="en-US" sz="175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750" dirty="0" err="1" smtClean="0">
                <a:solidFill>
                  <a:prstClr val="black"/>
                </a:solidFill>
              </a:rPr>
              <a:t>Berdasarkan</a:t>
            </a:r>
            <a:r>
              <a:rPr lang="en-US" sz="1750" dirty="0" smtClean="0">
                <a:solidFill>
                  <a:prstClr val="black"/>
                </a:solidFill>
              </a:rPr>
              <a:t> tugas </a:t>
            </a:r>
            <a:r>
              <a:rPr lang="en-US" sz="1750" dirty="0" err="1" smtClean="0">
                <a:solidFill>
                  <a:prstClr val="black"/>
                </a:solidFill>
              </a:rPr>
              <a:t>dan</a:t>
            </a:r>
            <a:r>
              <a:rPr lang="en-US" sz="1750" dirty="0" smtClean="0">
                <a:solidFill>
                  <a:prstClr val="black"/>
                </a:solidFill>
              </a:rPr>
              <a:t> </a:t>
            </a:r>
            <a:r>
              <a:rPr lang="en-US" sz="1750" dirty="0" err="1" smtClean="0">
                <a:solidFill>
                  <a:prstClr val="black"/>
                </a:solidFill>
              </a:rPr>
              <a:t>fungsi</a:t>
            </a:r>
            <a:r>
              <a:rPr lang="en-US" sz="1750" dirty="0" smtClean="0">
                <a:solidFill>
                  <a:prstClr val="black"/>
                </a:solidFill>
              </a:rPr>
              <a:t> </a:t>
            </a:r>
            <a:r>
              <a:rPr lang="en-US" sz="1750" dirty="0" err="1" smtClean="0">
                <a:solidFill>
                  <a:prstClr val="black"/>
                </a:solidFill>
              </a:rPr>
              <a:t>pokok</a:t>
            </a:r>
            <a:r>
              <a:rPr lang="en-US" sz="1750" dirty="0" smtClean="0">
                <a:solidFill>
                  <a:prstClr val="black"/>
                </a:solidFill>
              </a:rPr>
              <a:t> </a:t>
            </a:r>
            <a:r>
              <a:rPr lang="en-US" sz="1750" dirty="0" err="1" smtClean="0">
                <a:solidFill>
                  <a:prstClr val="black"/>
                </a:solidFill>
              </a:rPr>
              <a:t>dari</a:t>
            </a:r>
            <a:r>
              <a:rPr lang="en-US" sz="1750" dirty="0" smtClean="0">
                <a:solidFill>
                  <a:prstClr val="black"/>
                </a:solidFill>
              </a:rPr>
              <a:t> unit kerja</a:t>
            </a:r>
            <a:r>
              <a:rPr lang="en-US" sz="1750" dirty="0" smtClean="0">
                <a:solidFill>
                  <a:prstClr val="black"/>
                </a:solidFill>
                <a:latin typeface="Calibri"/>
              </a:rPr>
              <a:t>; </a:t>
            </a:r>
            <a:endParaRPr lang="en-US" sz="175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smtClean="0">
                <a:solidFill>
                  <a:prstClr val="black"/>
                </a:solidFill>
              </a:rPr>
              <a:t>70 : 30 </a:t>
            </a:r>
            <a:r>
              <a:rPr lang="en-US" sz="1750" b="1" dirty="0" err="1" smtClean="0">
                <a:solidFill>
                  <a:prstClr val="black"/>
                </a:solidFill>
              </a:rPr>
              <a:t>dari</a:t>
            </a:r>
            <a:r>
              <a:rPr lang="en-US" sz="1750" b="1" dirty="0" smtClean="0">
                <a:solidFill>
                  <a:prstClr val="black"/>
                </a:solidFill>
              </a:rPr>
              <a:t> Penerimaan</a:t>
            </a:r>
            <a:r>
              <a:rPr lang="en-US" sz="1750" dirty="0" smtClean="0">
                <a:solidFill>
                  <a:prstClr val="black"/>
                </a:solidFill>
              </a:rPr>
              <a:t>: Kelas </a:t>
            </a:r>
            <a:r>
              <a:rPr lang="en-US" sz="1750" dirty="0" err="1" smtClean="0">
                <a:solidFill>
                  <a:prstClr val="black"/>
                </a:solidFill>
              </a:rPr>
              <a:t>Internasional</a:t>
            </a:r>
            <a:r>
              <a:rPr lang="en-US" sz="1750" dirty="0" smtClean="0">
                <a:solidFill>
                  <a:prstClr val="black"/>
                </a:solidFill>
              </a:rPr>
              <a:t>, </a:t>
            </a:r>
            <a:r>
              <a:rPr lang="en-US" sz="1750" dirty="0" err="1" smtClean="0">
                <a:solidFill>
                  <a:prstClr val="black"/>
                </a:solidFill>
              </a:rPr>
              <a:t>Profesi</a:t>
            </a:r>
            <a:r>
              <a:rPr lang="en-US" sz="1750" dirty="0" smtClean="0">
                <a:solidFill>
                  <a:prstClr val="black"/>
                </a:solidFill>
              </a:rPr>
              <a:t>;</a:t>
            </a:r>
            <a:endParaRPr lang="en-US" sz="175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smtClean="0">
                <a:solidFill>
                  <a:prstClr val="black"/>
                </a:solidFill>
              </a:rPr>
              <a:t>80 </a:t>
            </a:r>
            <a:r>
              <a:rPr lang="en-US" sz="1750" b="1" dirty="0">
                <a:solidFill>
                  <a:prstClr val="black"/>
                </a:solidFill>
              </a:rPr>
              <a:t>: </a:t>
            </a:r>
            <a:r>
              <a:rPr lang="en-US" sz="1750" b="1" dirty="0" smtClean="0">
                <a:solidFill>
                  <a:prstClr val="black"/>
                </a:solidFill>
              </a:rPr>
              <a:t>20 </a:t>
            </a:r>
            <a:r>
              <a:rPr lang="en-US" sz="1750" b="1" dirty="0" err="1">
                <a:solidFill>
                  <a:prstClr val="black"/>
                </a:solidFill>
              </a:rPr>
              <a:t>dari</a:t>
            </a:r>
            <a:r>
              <a:rPr lang="en-US" sz="1750" b="1" dirty="0">
                <a:solidFill>
                  <a:prstClr val="black"/>
                </a:solidFill>
              </a:rPr>
              <a:t> Penerimaan</a:t>
            </a:r>
            <a:r>
              <a:rPr lang="en-US" sz="1750" dirty="0">
                <a:solidFill>
                  <a:prstClr val="black"/>
                </a:solidFill>
              </a:rPr>
              <a:t>: Kelas </a:t>
            </a:r>
            <a:r>
              <a:rPr lang="en-US" sz="1750" dirty="0" err="1" smtClean="0">
                <a:solidFill>
                  <a:prstClr val="black"/>
                </a:solidFill>
              </a:rPr>
              <a:t>Kerjasama</a:t>
            </a:r>
            <a:r>
              <a:rPr lang="en-US" sz="1750" dirty="0" smtClean="0">
                <a:solidFill>
                  <a:prstClr val="black"/>
                </a:solidFill>
              </a:rPr>
              <a:t> </a:t>
            </a:r>
            <a:r>
              <a:rPr lang="en-US" sz="1750" dirty="0" err="1" smtClean="0">
                <a:solidFill>
                  <a:prstClr val="black"/>
                </a:solidFill>
              </a:rPr>
              <a:t>Pendidikan</a:t>
            </a:r>
            <a:r>
              <a:rPr lang="en-US" sz="1750" dirty="0" smtClean="0">
                <a:solidFill>
                  <a:prstClr val="black"/>
                </a:solidFill>
              </a:rPr>
              <a:t>;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smtClean="0">
                <a:solidFill>
                  <a:prstClr val="black"/>
                </a:solidFill>
              </a:rPr>
              <a:t>Proposal </a:t>
            </a:r>
            <a:r>
              <a:rPr lang="en-US" sz="1750" b="1" dirty="0" err="1" smtClean="0">
                <a:solidFill>
                  <a:prstClr val="black"/>
                </a:solidFill>
              </a:rPr>
              <a:t>Pengembangan</a:t>
            </a:r>
            <a:r>
              <a:rPr lang="en-US" sz="1750" dirty="0" smtClean="0">
                <a:solidFill>
                  <a:prstClr val="black"/>
                </a:solidFill>
              </a:rPr>
              <a:t>: </a:t>
            </a:r>
            <a:r>
              <a:rPr lang="en-US" sz="1750" dirty="0" err="1" smtClean="0">
                <a:solidFill>
                  <a:prstClr val="black"/>
                </a:solidFill>
              </a:rPr>
              <a:t>Pengajuan</a:t>
            </a:r>
            <a:r>
              <a:rPr lang="en-US" sz="1750" dirty="0" smtClean="0">
                <a:solidFill>
                  <a:prstClr val="black"/>
                </a:solidFill>
              </a:rPr>
              <a:t> anggaran untuk program </a:t>
            </a:r>
            <a:r>
              <a:rPr lang="en-US" sz="1750" dirty="0" err="1" smtClean="0">
                <a:solidFill>
                  <a:prstClr val="black"/>
                </a:solidFill>
              </a:rPr>
              <a:t>pengembangan</a:t>
            </a:r>
            <a:r>
              <a:rPr lang="en-US" sz="1750" dirty="0" smtClean="0">
                <a:solidFill>
                  <a:prstClr val="black"/>
                </a:solidFill>
              </a:rPr>
              <a:t>;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Alokasi Dana Operasional (ADO)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Perhitungan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berdasarkan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beban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aktifitas</a:t>
            </a:r>
            <a:r>
              <a:rPr lang="en-US" sz="1750" dirty="0" smtClean="0">
                <a:solidFill>
                  <a:prstClr val="black"/>
                </a:solidFill>
              </a:rPr>
              <a:t>;</a:t>
            </a:r>
            <a:endParaRPr lang="en-US" sz="1750" dirty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endParaRPr lang="en-US" sz="1750" dirty="0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CE22C8-ADDC-42E9-B386-D412284A8563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METODA PEMBIAYAAN OPERASIONAL ITB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48CC25-20EC-446F-8BAA-99D107B7922F}"/>
              </a:ext>
            </a:extLst>
          </p:cNvPr>
          <p:cNvSpPr/>
          <p:nvPr/>
        </p:nvSpPr>
        <p:spPr>
          <a:xfrm>
            <a:off x="434875" y="791856"/>
            <a:ext cx="8367931" cy="600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Transparansi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d-ID" sz="1750" dirty="0">
                <a:solidFill>
                  <a:prstClr val="black"/>
                </a:solidFill>
                <a:latin typeface="Calibri"/>
              </a:rPr>
              <a:t>menetapkan prinsip-prinsip kebijakan anggaran secara terbuka dan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diketahui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oleh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pihak-pihak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yang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berwenang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dilaporkan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secara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reguler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kepada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id-ID" sz="1750" dirty="0">
                <a:solidFill>
                  <a:prstClr val="black"/>
                </a:solidFill>
                <a:latin typeface="Calibri"/>
              </a:rPr>
              <a:t>pimpinan (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atasan</a:t>
            </a:r>
            <a:r>
              <a:rPr lang="id-ID" sz="175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langsung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; 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Akuntabilitas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dapat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dipertanggungjawabkan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mengikuti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suatu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sistem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prosedur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yang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ditetapkan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disusun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mengacu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pada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“</a:t>
            </a:r>
            <a:r>
              <a:rPr lang="en-US" sz="1750" i="1" dirty="0">
                <a:solidFill>
                  <a:prstClr val="black"/>
                </a:solidFill>
                <a:latin typeface="Calibri"/>
              </a:rPr>
              <a:t>best practice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”);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Desentralisasi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distribusi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kewenangan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tanggung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jawab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meminimumkan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birokrasi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memaksimumkan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partisipasi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tetap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menjaga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efisiensi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internal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organisasi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Sustainabilitas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menjaga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kontinyuitas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kegiatan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operasional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pengembangan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ITB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mewujudkan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visi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misinya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demikian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program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kerja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anggaran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harus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disusun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memperhatikan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kapasitas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sumber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daya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750" i="1" dirty="0">
                <a:solidFill>
                  <a:prstClr val="black"/>
                </a:solidFill>
                <a:latin typeface="Calibri"/>
              </a:rPr>
              <a:t>affordability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) yang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dimiliki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oleh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ITB)</a:t>
            </a:r>
            <a:r>
              <a:rPr lang="id-ID" sz="1750" dirty="0">
                <a:solidFill>
                  <a:prstClr val="black"/>
                </a:solidFill>
                <a:latin typeface="Calibri"/>
              </a:rPr>
              <a:t>;</a:t>
            </a:r>
            <a:endParaRPr lang="en-US" sz="175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Meritokrasi</a:t>
            </a:r>
            <a:r>
              <a:rPr lang="en-US" sz="175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alokasi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anggaran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tidak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hanya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mempertimbangkan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beban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kerja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faktor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i="1" dirty="0">
                <a:solidFill>
                  <a:prstClr val="black"/>
                </a:solidFill>
                <a:latin typeface="Calibri"/>
              </a:rPr>
              <a:t>input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proses,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tetapi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juga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kinerja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atau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kontribusi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faktor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i="1" dirty="0">
                <a:solidFill>
                  <a:prstClr val="black"/>
                </a:solidFill>
                <a:latin typeface="Calibri"/>
              </a:rPr>
              <a:t>output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i="1" dirty="0">
                <a:solidFill>
                  <a:prstClr val="black"/>
                </a:solidFill>
                <a:latin typeface="Calibri"/>
              </a:rPr>
              <a:t>outcome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individu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atau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unit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kerja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Fakultas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Sekolah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Lembaga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, Program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Studi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Kelompok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Keahlian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Pusat-pusat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pencapaian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target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kinerja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institut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peningkatan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kapasitas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pendanaan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ITB</a:t>
            </a:r>
            <a:r>
              <a:rPr lang="id-ID" sz="1750" dirty="0">
                <a:solidFill>
                  <a:prstClr val="black"/>
                </a:solidFill>
                <a:latin typeface="Calibri"/>
              </a:rPr>
              <a:t>;</a:t>
            </a:r>
            <a:endParaRPr lang="en-US" sz="175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Obyektif</a:t>
            </a:r>
            <a:r>
              <a:rPr lang="en-US" sz="17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berkeadilan</a:t>
            </a:r>
            <a:r>
              <a:rPr lang="en-US" sz="17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750" i="1" dirty="0">
                <a:solidFill>
                  <a:prstClr val="black"/>
                </a:solidFill>
                <a:latin typeface="Calibri"/>
              </a:rPr>
              <a:t>fairness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):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penetapan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prioritas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mengacu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pada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strategi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kepentingan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insitut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bukan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kepentingan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individu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atau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kelompok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memperhatikan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beban</a:t>
            </a:r>
            <a:r>
              <a:rPr lang="en-US" sz="17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kerja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kontribusi</a:t>
            </a:r>
            <a:r>
              <a:rPr lang="en-US" sz="17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individu</a:t>
            </a:r>
            <a:r>
              <a:rPr lang="en-US" sz="1750" b="1" dirty="0">
                <a:solidFill>
                  <a:prstClr val="black"/>
                </a:solidFill>
                <a:latin typeface="Calibri"/>
              </a:rPr>
              <a:t>/unit </a:t>
            </a:r>
            <a:r>
              <a:rPr lang="en-US" sz="1750" b="1" dirty="0" err="1">
                <a:solidFill>
                  <a:prstClr val="black"/>
                </a:solidFill>
                <a:latin typeface="Calibri"/>
              </a:rPr>
              <a:t>kerja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peningkatan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kapasitas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ITB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mewujudkan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visi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Calibri"/>
              </a:rPr>
              <a:t>misi</a:t>
            </a:r>
            <a:r>
              <a:rPr lang="en-US" sz="1750" dirty="0">
                <a:solidFill>
                  <a:prstClr val="black"/>
                </a:solidFill>
                <a:latin typeface="Calibri"/>
              </a:rPr>
              <a:t> ITB.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AB4A1-17BF-4DAC-BF60-0043E9FA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4" y="0"/>
            <a:ext cx="6798365" cy="63610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PRINSIP PENYUSUNAN RKAT ITB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8120"/>
            <a:ext cx="8229600" cy="25896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3200" b="1" dirty="0" smtClean="0"/>
              <a:t>FULL TIME EQUIVALENT (FTE)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ID" sz="3200" b="1" dirty="0" smtClean="0"/>
              <a:t>ALOKASI DANA OPERASIONAL (ADO)</a:t>
            </a:r>
            <a:endParaRPr lang="en-US" sz="3200" dirty="0" smtClean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8B5DD0-EF30-470C-B6EE-9E63117F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1" y="0"/>
            <a:ext cx="6753862" cy="639289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PERHITUNGAN ANGGARAN</a:t>
            </a:r>
            <a:endParaRPr lang="en-ID" sz="3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21695"/>
              </p:ext>
            </p:extLst>
          </p:nvPr>
        </p:nvGraphicFramePr>
        <p:xfrm>
          <a:off x="2268937" y="4388720"/>
          <a:ext cx="5084233" cy="1043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PROGRAM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KULIAH WAJIB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KULIAH PILIHAN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s1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s2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s3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9729" y="2282800"/>
            <a:ext cx="5173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6875" algn="l"/>
              </a:tabLst>
            </a:pPr>
            <a:r>
              <a:rPr lang="en-US" sz="1600" i="1" dirty="0" err="1"/>
              <a:t>sks</a:t>
            </a:r>
            <a:r>
              <a:rPr lang="en-US" sz="1600" i="1" baseline="-25000" dirty="0" err="1"/>
              <a:t>i</a:t>
            </a:r>
            <a:r>
              <a:rPr lang="en-US" sz="1600" dirty="0"/>
              <a:t> </a:t>
            </a:r>
            <a:r>
              <a:rPr lang="en-US" sz="1600" dirty="0" smtClean="0"/>
              <a:t>	=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sks</a:t>
            </a:r>
            <a:r>
              <a:rPr lang="en-US" sz="1600" dirty="0"/>
              <a:t> untuk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;</a:t>
            </a:r>
            <a:endParaRPr lang="en-US" sz="1600" dirty="0"/>
          </a:p>
          <a:p>
            <a:pPr>
              <a:tabLst>
                <a:tab pos="396875" algn="l"/>
              </a:tabLst>
            </a:pPr>
            <a:r>
              <a:rPr lang="en-US" sz="1600" i="1" dirty="0"/>
              <a:t>m</a:t>
            </a:r>
            <a:r>
              <a:rPr lang="en-US" sz="1600" i="1" baseline="-25000" dirty="0"/>
              <a:t>i</a:t>
            </a:r>
            <a:r>
              <a:rPr lang="en-US" sz="1600" dirty="0"/>
              <a:t> </a:t>
            </a:r>
            <a:r>
              <a:rPr lang="en-US" sz="1600" dirty="0" smtClean="0"/>
              <a:t>	= </a:t>
            </a:r>
            <a:r>
              <a:rPr lang="en-US" sz="1600" dirty="0" err="1"/>
              <a:t>jumlah</a:t>
            </a:r>
            <a:r>
              <a:rPr lang="en-US" sz="1600" dirty="0"/>
              <a:t> mahasiswa </a:t>
            </a:r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dirty="0"/>
              <a:t>;</a:t>
            </a:r>
          </a:p>
          <a:p>
            <a:pPr>
              <a:tabLst>
                <a:tab pos="396875" algn="l"/>
              </a:tabLst>
            </a:pPr>
            <a:r>
              <a:rPr lang="en-US" sz="1600" i="1" dirty="0"/>
              <a:t>r</a:t>
            </a:r>
            <a:r>
              <a:rPr lang="en-US" sz="1600" dirty="0"/>
              <a:t> </a:t>
            </a:r>
            <a:r>
              <a:rPr lang="en-US" sz="1600" dirty="0" smtClean="0"/>
              <a:t>	= </a:t>
            </a:r>
            <a:r>
              <a:rPr lang="en-US" sz="1600" dirty="0"/>
              <a:t>alokasi </a:t>
            </a:r>
            <a:r>
              <a:rPr lang="en-US" sz="1600" dirty="0" err="1"/>
              <a:t>waktu</a:t>
            </a:r>
            <a:r>
              <a:rPr lang="en-US" sz="1600" dirty="0"/>
              <a:t> untuk </a:t>
            </a:r>
            <a:r>
              <a:rPr lang="en-US" sz="1600" dirty="0" err="1"/>
              <a:t>pengajaran</a:t>
            </a:r>
            <a:r>
              <a:rPr lang="en-US" sz="1600" dirty="0"/>
              <a:t> = 50%;</a:t>
            </a:r>
          </a:p>
          <a:p>
            <a:pPr>
              <a:tabLst>
                <a:tab pos="396875" algn="l"/>
              </a:tabLst>
            </a:pPr>
            <a:r>
              <a:rPr lang="en-US" sz="1600" i="1" dirty="0"/>
              <a:t>n</a:t>
            </a:r>
            <a:r>
              <a:rPr lang="en-US" sz="1600" dirty="0"/>
              <a:t> </a:t>
            </a:r>
            <a:r>
              <a:rPr lang="en-US" sz="1600" dirty="0" smtClean="0"/>
              <a:t>	= </a:t>
            </a:r>
            <a:r>
              <a:rPr lang="en-US" sz="1600" dirty="0" err="1"/>
              <a:t>ukuran</a:t>
            </a:r>
            <a:r>
              <a:rPr lang="en-US" sz="1600" dirty="0"/>
              <a:t> kelas ‘normal’;</a:t>
            </a:r>
          </a:p>
          <a:p>
            <a:pPr>
              <a:tabLst>
                <a:tab pos="396875" algn="l"/>
              </a:tabLst>
            </a:pPr>
            <a:r>
              <a:rPr lang="en-US" sz="1600" dirty="0"/>
              <a:t>40 </a:t>
            </a:r>
            <a:r>
              <a:rPr lang="en-US" sz="1600" dirty="0" smtClean="0"/>
              <a:t>	= </a:t>
            </a:r>
            <a:r>
              <a:rPr lang="en-US" sz="1600" dirty="0" err="1"/>
              <a:t>jumlah</a:t>
            </a:r>
            <a:r>
              <a:rPr lang="en-US" sz="1600" dirty="0"/>
              <a:t> jam kerja normal per minggu;</a:t>
            </a:r>
          </a:p>
          <a:p>
            <a:pPr>
              <a:tabLst>
                <a:tab pos="396875" algn="l"/>
              </a:tabLst>
            </a:pPr>
            <a:r>
              <a:rPr lang="en-US" sz="1600" i="1" dirty="0"/>
              <a:t>s </a:t>
            </a:r>
            <a:r>
              <a:rPr lang="en-US" sz="1600" i="1" dirty="0" smtClean="0"/>
              <a:t>	</a:t>
            </a:r>
            <a:r>
              <a:rPr lang="en-US" sz="1600" dirty="0" smtClean="0"/>
              <a:t>= </a:t>
            </a:r>
            <a:r>
              <a:rPr lang="en-US" sz="1600" dirty="0" err="1"/>
              <a:t>lokasi</a:t>
            </a:r>
            <a:r>
              <a:rPr lang="en-US" sz="1600" dirty="0"/>
              <a:t> proses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mengajar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UKURAN KELAS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"/>
              <p:cNvSpPr txBox="1"/>
              <p:nvPr/>
            </p:nvSpPr>
            <p:spPr>
              <a:xfrm>
                <a:off x="2955514" y="1076188"/>
                <a:ext cx="3314445" cy="119927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𝑭𝑻𝑬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𝑠𝑘𝑠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14" y="1076188"/>
                <a:ext cx="3314445" cy="11992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79730" y="5568061"/>
            <a:ext cx="5456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all" dirty="0"/>
              <a:t>FAKTOR PENGALI LOKASI TEMPAT BELAJAR: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54512"/>
              </p:ext>
            </p:extLst>
          </p:nvPr>
        </p:nvGraphicFramePr>
        <p:xfrm>
          <a:off x="2268938" y="5906615"/>
          <a:ext cx="5084233" cy="71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865">
                  <a:extLst>
                    <a:ext uri="{9D8B030D-6E8A-4147-A177-3AD203B41FA5}">
                      <a16:colId xmlns:a16="http://schemas.microsoft.com/office/drawing/2014/main" val="3452469405"/>
                    </a:ext>
                  </a:extLst>
                </a:gridCol>
                <a:gridCol w="1699368">
                  <a:extLst>
                    <a:ext uri="{9D8B030D-6E8A-4147-A177-3AD203B41FA5}">
                      <a16:colId xmlns:a16="http://schemas.microsoft.com/office/drawing/2014/main" val="1151896182"/>
                    </a:ext>
                  </a:extLst>
                </a:gridCol>
              </a:tblGrid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LOKASI PERKULIAHAN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INDEKS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2074021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ITB GANESHA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5031580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ITB JATINANGOR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1126180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476378F-E7A5-40DF-BDFC-95118133BEFC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D" sz="2800" dirty="0">
                <a:solidFill>
                  <a:schemeClr val="bg1"/>
                </a:solidFill>
              </a:rPr>
              <a:t>PERHITUNGAN FULL TIME EQUIVALENT (FTE)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600790">
            <a:off x="6191730" y="2671720"/>
            <a:ext cx="2896947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SIMULASI</a:t>
            </a:r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374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35718"/>
              </p:ext>
            </p:extLst>
          </p:nvPr>
        </p:nvGraphicFramePr>
        <p:xfrm>
          <a:off x="272535" y="1538695"/>
          <a:ext cx="8645436" cy="2150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PERUNTUKAN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DASAR ALOKASI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FORMULA </a:t>
                      </a:r>
                      <a:r>
                        <a:rPr lang="en-US" sz="1600" dirty="0" smtClean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054">
                <a:tc>
                  <a:txBody>
                    <a:bodyPr/>
                    <a:lstStyle/>
                    <a:p>
                      <a:pPr marL="457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Insentif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beban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lebih</a:t>
                      </a:r>
                      <a:r>
                        <a:rPr lang="en-US" sz="1600" dirty="0">
                          <a:effectLst/>
                        </a:rPr>
                        <a:t> DOSEN (</a:t>
                      </a:r>
                      <a:r>
                        <a:rPr lang="en-US" sz="1600" dirty="0" err="1">
                          <a:effectLst/>
                        </a:rPr>
                        <a:t>Tridharma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mengajar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SKS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peserta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peserta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estimasi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kuliah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peserta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semester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2-2018/2019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semester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1-2019/2020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 off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per tanggal 10 </a:t>
                      </a: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Oktober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bulan * 4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minggu/bulan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FTE/minggu (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+ 2) * 3 jam/FTE *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150.000,- /jam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536" y="1169363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 FTE DOSEN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12422"/>
              </p:ext>
            </p:extLst>
          </p:nvPr>
        </p:nvGraphicFramePr>
        <p:xfrm>
          <a:off x="272535" y="4591041"/>
          <a:ext cx="8645436" cy="2000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PERUNTUKAN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DASAR ALOKASI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FORMULA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2018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UNIT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054">
                <a:tc>
                  <a:txBody>
                    <a:bodyPr/>
                    <a:lstStyle/>
                    <a:p>
                      <a:pPr marL="457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Insentif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beban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lebih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TENDIK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tenaga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kependidikan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yang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bukan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pejabat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bulan *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pegawai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tendik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(non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pejabat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*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800.000,-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F/S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2536" y="4195588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 FTE TENDIK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76378F-E7A5-40DF-BDFC-95118133BEFC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D" sz="2800" dirty="0">
                <a:solidFill>
                  <a:schemeClr val="bg1"/>
                </a:solidFill>
              </a:rPr>
              <a:t>DASAR PERHITUNGAN ADO FTE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94991"/>
              </p:ext>
            </p:extLst>
          </p:nvPr>
        </p:nvGraphicFramePr>
        <p:xfrm>
          <a:off x="263282" y="2074004"/>
          <a:ext cx="8645436" cy="367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PERUNTUKAN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DASAR ALOKASI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FORMULA </a:t>
                      </a:r>
                      <a:r>
                        <a:rPr lang="en-US" sz="1600" dirty="0" smtClean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0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Penyelenggaraan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diselenggarakan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Prodi S1/S2/S3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perkuliahan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praktikum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kuliah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lapangan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praktek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pengadaan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tamu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pertukaran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rangka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kurikuler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body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diambil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rata-rata per bulan </a:t>
                      </a:r>
                      <a:r>
                        <a:rPr lang="en-US" sz="120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dimulai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Oktober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2018 – September 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 S1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10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mahasiswa *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300.000,-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 S2/S3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10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bulan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mahasiswa *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400.000,-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Kantor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10%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ADO PDDK Prodi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Prodi F/S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282" y="1139410"/>
            <a:ext cx="864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 </a:t>
            </a:r>
            <a:r>
              <a:rPr lang="en-US" dirty="0" smtClean="0"/>
              <a:t>PENDIDIKAN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Pelayanan</a:t>
            </a:r>
            <a:r>
              <a:rPr lang="en-US" dirty="0" smtClean="0"/>
              <a:t> Mahasiswa,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76378F-E7A5-40DF-BDFC-95118133BEFC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D" sz="2800" dirty="0">
                <a:solidFill>
                  <a:schemeClr val="bg1"/>
                </a:solidFill>
              </a:rPr>
              <a:t>DASAR PERHITUNGAN ADO </a:t>
            </a:r>
            <a:r>
              <a:rPr lang="en-ID" sz="2800" dirty="0" smtClean="0">
                <a:solidFill>
                  <a:schemeClr val="bg1"/>
                </a:solidFill>
              </a:rPr>
              <a:t>PENDIDIKAN</a:t>
            </a:r>
            <a:endParaRPr lang="en-ID" sz="2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76378F-E7A5-40DF-BDFC-95118133BEFC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D" sz="2800" dirty="0">
                <a:solidFill>
                  <a:schemeClr val="bg1"/>
                </a:solidFill>
              </a:rPr>
              <a:t>DASAR PERHITUNGAN ADO </a:t>
            </a:r>
            <a:r>
              <a:rPr lang="en-ID" sz="2800" dirty="0" smtClean="0">
                <a:solidFill>
                  <a:schemeClr val="bg1"/>
                </a:solidFill>
              </a:rPr>
              <a:t>PENELITIAN</a:t>
            </a:r>
            <a:endParaRPr lang="en-ID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39825"/>
              </p:ext>
            </p:extLst>
          </p:nvPr>
        </p:nvGraphicFramePr>
        <p:xfrm>
          <a:off x="264221" y="1768415"/>
          <a:ext cx="8645436" cy="4988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PERUNTUKAN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DASAR ALOKASI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FORMULA </a:t>
                      </a:r>
                      <a:r>
                        <a:rPr lang="en-US" sz="1600" dirty="0" smtClean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6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Penyelenggaraan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S1/S2/S3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eksperimen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pengumpulan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pembimbingan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seminar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kemajuan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TA/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Tesis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disertasi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tertututp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S3.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mahasiswa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matakuliah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Tesis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Disertasi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lvl="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Alokasi S1 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6 bulan *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mahasiswa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matakuliah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TA/Tugas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Sarjana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Rp.100.000,-</a:t>
                      </a:r>
                    </a:p>
                    <a:p>
                      <a:pPr marL="177800" lvl="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Alokasi S2 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6 bulan *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mahasiswa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matakuliah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Tesis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/Tugas Magister *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300.000,-</a:t>
                      </a:r>
                    </a:p>
                    <a:p>
                      <a:pPr marL="177800" lvl="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Alokasi S3 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mahasiswa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matakuliah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Disertasi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/Tugas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Doktor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3.000.000,-) + (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mahasiswa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matakuliah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Disertasi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/Tugas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Doktor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3 orang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pembimbing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8 bulan *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200.000,-)</a:t>
                      </a:r>
                    </a:p>
                    <a:p>
                      <a:pPr marL="177800" lvl="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Kantor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10%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ADO PNLT Prodi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Prodi/ F/S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221" y="1054557"/>
            <a:ext cx="864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 </a:t>
            </a:r>
            <a:r>
              <a:rPr lang="en-US" dirty="0" smtClean="0"/>
              <a:t>PENELITIAN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76378F-E7A5-40DF-BDFC-95118133BEFC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D" sz="2800" dirty="0">
                <a:solidFill>
                  <a:schemeClr val="bg1"/>
                </a:solidFill>
              </a:rPr>
              <a:t>DASAR PERHITUNGAN ADO </a:t>
            </a:r>
            <a:r>
              <a:rPr lang="en-ID" sz="2800" dirty="0" smtClean="0">
                <a:solidFill>
                  <a:schemeClr val="bg1"/>
                </a:solidFill>
              </a:rPr>
              <a:t>OM_ADM</a:t>
            </a:r>
            <a:endParaRPr lang="en-ID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39653"/>
              </p:ext>
            </p:extLst>
          </p:nvPr>
        </p:nvGraphicFramePr>
        <p:xfrm>
          <a:off x="281788" y="1871933"/>
          <a:ext cx="8645436" cy="4161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PERUNTUKAN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DASAR ALOKASI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FORMULA </a:t>
                      </a:r>
                      <a:r>
                        <a:rPr lang="en-US" sz="1600" dirty="0" smtClean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perkantoran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kantor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sarana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perlatan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laboratorium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kantor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bulan *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mahasiswa *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70.000,- *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indeks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(masa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IPK, % lulus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Tepat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Kantor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40%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ADO OM &amp; ADM Prodi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100.000.000,-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Prodi/ F/S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788" y="1044210"/>
            <a:ext cx="864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 </a:t>
            </a:r>
            <a:r>
              <a:rPr lang="en-US" dirty="0" smtClean="0"/>
              <a:t>OM_ADM</a:t>
            </a:r>
          </a:p>
          <a:p>
            <a:r>
              <a:rPr lang="en-ID" dirty="0" smtClean="0"/>
              <a:t>(Operasional </a:t>
            </a:r>
            <a:r>
              <a:rPr lang="en-ID" dirty="0" err="1" smtClean="0"/>
              <a:t>Pemeliharaan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Administrasi</a:t>
            </a:r>
            <a:r>
              <a:rPr lang="en-ID" dirty="0" smtClean="0"/>
              <a:t> Kantor)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76378F-E7A5-40DF-BDFC-95118133BEFC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D" sz="2800" dirty="0">
                <a:solidFill>
                  <a:schemeClr val="bg1"/>
                </a:solidFill>
              </a:rPr>
              <a:t>DASAR PERHITUNGAN ADO </a:t>
            </a:r>
            <a:r>
              <a:rPr lang="en-ID" sz="2800" dirty="0" smtClean="0">
                <a:solidFill>
                  <a:schemeClr val="bg1"/>
                </a:solidFill>
              </a:rPr>
              <a:t>KK</a:t>
            </a:r>
            <a:endParaRPr lang="en-ID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87503"/>
              </p:ext>
            </p:extLst>
          </p:nvPr>
        </p:nvGraphicFramePr>
        <p:xfrm>
          <a:off x="238033" y="1620565"/>
          <a:ext cx="8645436" cy="2181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PERUNTUKAN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DASAR ALOKASI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FORMULA </a:t>
                      </a:r>
                      <a:r>
                        <a:rPr lang="en-US" sz="1600" dirty="0" smtClean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05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KK,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KK,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pertemuan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KK,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penulisan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proposal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sebagainya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DOSEN di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KK di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Operasional KK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12 bulan * 4 minggu *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40.000,-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 PPM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KK * 10% *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100.000.000,-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Prodi/ F/S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033" y="1251233"/>
            <a:ext cx="864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 KELOMPOK KEAHLIAN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48CC25-20EC-446F-8BAA-99D107B7922F}"/>
              </a:ext>
            </a:extLst>
          </p:cNvPr>
          <p:cNvSpPr/>
          <p:nvPr/>
        </p:nvSpPr>
        <p:spPr>
          <a:xfrm>
            <a:off x="388033" y="969279"/>
            <a:ext cx="836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1. </a:t>
            </a:r>
            <a:r>
              <a:rPr lang="sv-SE" sz="2400" dirty="0" smtClean="0">
                <a:solidFill>
                  <a:prstClr val="black"/>
                </a:solidFill>
              </a:rPr>
              <a:t>Proses Bisnis Perhitungan Pagu Sebelumnya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CE22C8-ADDC-42E9-B386-D412284A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1" y="0"/>
            <a:ext cx="6753862" cy="639289"/>
          </a:xfrm>
        </p:spPr>
        <p:txBody>
          <a:bodyPr/>
          <a:lstStyle/>
          <a:p>
            <a:r>
              <a:rPr lang="en-ID" sz="2800" b="1" dirty="0" smtClean="0">
                <a:solidFill>
                  <a:schemeClr val="bg1"/>
                </a:solidFill>
              </a:rPr>
              <a:t>PROSES BISNIS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8CC25-20EC-446F-8BAA-99D107B7922F}"/>
              </a:ext>
            </a:extLst>
          </p:cNvPr>
          <p:cNvSpPr/>
          <p:nvPr/>
        </p:nvSpPr>
        <p:spPr>
          <a:xfrm>
            <a:off x="388031" y="3998017"/>
            <a:ext cx="836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sv-SE" sz="2400" dirty="0" smtClean="0">
                <a:solidFill>
                  <a:prstClr val="black"/>
                </a:solidFill>
              </a:rPr>
              <a:t>2. </a:t>
            </a:r>
            <a:r>
              <a:rPr lang="sv-SE" sz="2400" dirty="0" smtClean="0">
                <a:solidFill>
                  <a:prstClr val="black"/>
                </a:solidFill>
              </a:rPr>
              <a:t>Proses Bisnis Perhitungan Pagu 2020</a:t>
            </a:r>
            <a:endParaRPr lang="en-US" sz="2400" i="1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6286" y="15694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70948" y="1452063"/>
          <a:ext cx="6830855" cy="22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Visio" r:id="rId3" imgW="9839446" imgH="3276738" progId="Visio.Drawing.15">
                  <p:embed/>
                </p:oleObj>
              </mc:Choice>
              <mc:Fallback>
                <p:oleObj name="Visio" r:id="rId3" imgW="9839446" imgH="3276738" progId="Visio.Drawing.15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948" y="1452063"/>
                        <a:ext cx="6830855" cy="2268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948" y="4480800"/>
            <a:ext cx="119013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70948" y="4480801"/>
          <a:ext cx="6830855" cy="22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Visio" r:id="rId5" imgW="9839446" imgH="3276738" progId="Visio.Drawing.15">
                  <p:embed/>
                </p:oleObj>
              </mc:Choice>
              <mc:Fallback>
                <p:oleObj name="Visio" r:id="rId5" imgW="9839446" imgH="3276738" progId="Visio.Drawing.15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948" y="4480801"/>
                        <a:ext cx="6830855" cy="2268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705" y="1"/>
            <a:ext cx="6800295" cy="66696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SIKLUS PERENCANAAN DAN ANGGARAN ITB</a:t>
            </a:r>
          </a:p>
        </p:txBody>
      </p:sp>
      <p:grpSp>
        <p:nvGrpSpPr>
          <p:cNvPr id="5" name="Group 20"/>
          <p:cNvGrpSpPr/>
          <p:nvPr/>
        </p:nvGrpSpPr>
        <p:grpSpPr>
          <a:xfrm>
            <a:off x="1271534" y="1096760"/>
            <a:ext cx="6643733" cy="5372280"/>
            <a:chOff x="985785" y="570741"/>
            <a:chExt cx="7286676" cy="578194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85785" y="1157689"/>
              <a:ext cx="7286676" cy="519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Arrow Connector 6"/>
            <p:cNvCxnSpPr/>
            <p:nvPr/>
          </p:nvCxnSpPr>
          <p:spPr>
            <a:xfrm rot="5400000">
              <a:off x="3985383" y="1070799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43236" y="570741"/>
              <a:ext cx="1500199" cy="408623"/>
            </a:xfrm>
            <a:prstGeom prst="roundRect">
              <a:avLst/>
            </a:prstGeom>
            <a:solidFill>
              <a:srgbClr val="B7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latin typeface="Tw Cen MT" pitchFamily="34" charset="0"/>
                </a:rPr>
                <a:t>RENIP ITB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43438" y="620154"/>
              <a:ext cx="1048199" cy="331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  <a:r>
                <a:rPr lang="id-ID" sz="1400" b="1" dirty="0">
                  <a:solidFill>
                    <a:schemeClr val="accent5">
                      <a:lumMod val="75000"/>
                    </a:schemeClr>
                  </a:solidFill>
                </a:rPr>
                <a:t> THNAN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07477" y="2368493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/>
              <a:t>5 THNAN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050798" y="1879440"/>
            <a:ext cx="285752" cy="1285884"/>
          </a:xfrm>
          <a:prstGeom prst="rightBrace">
            <a:avLst>
              <a:gd name="adj1" fmla="val 55926"/>
              <a:gd name="adj2" fmla="val 49341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Brace 11"/>
          <p:cNvSpPr/>
          <p:nvPr/>
        </p:nvSpPr>
        <p:spPr>
          <a:xfrm>
            <a:off x="7408809" y="3262073"/>
            <a:ext cx="571504" cy="2928958"/>
          </a:xfrm>
          <a:prstGeom prst="rightBrace">
            <a:avLst>
              <a:gd name="adj1" fmla="val 38890"/>
              <a:gd name="adj2" fmla="val 49662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7966665" y="4572663"/>
            <a:ext cx="820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/>
              <a:t>Tahunan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1534" y="1785973"/>
            <a:ext cx="2000264" cy="965786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1300" b="1" dirty="0"/>
              <a:t>RENCANA AKADEMIK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sz="1300" b="1" dirty="0"/>
              <a:t>RENCANA STRATEGIS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sz="1300" b="1" dirty="0"/>
              <a:t>RENCANA INDUK FISIK (MULTIKAMPUS ITB)</a:t>
            </a:r>
          </a:p>
        </p:txBody>
      </p:sp>
    </p:spTree>
    <p:extLst>
      <p:ext uri="{BB962C8B-B14F-4D97-AF65-F5344CB8AC3E}">
        <p14:creationId xmlns:p14="http://schemas.microsoft.com/office/powerpoint/2010/main" val="50849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8120"/>
            <a:ext cx="8229600" cy="25896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3200" b="1" dirty="0" smtClean="0"/>
              <a:t>KERTAS KERJA/BURAM LEVEL 1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3200" b="1" dirty="0"/>
              <a:t>KERTAS KERJA/BURAM LEVEL </a:t>
            </a:r>
            <a:r>
              <a:rPr lang="en-US" sz="3200" b="1" dirty="0" smtClean="0"/>
              <a:t>2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3200" b="1" dirty="0"/>
              <a:t>KERTAS KERJA/BURAM LEVEL </a:t>
            </a:r>
            <a:r>
              <a:rPr lang="en-US" sz="3200" b="1" dirty="0" smtClean="0"/>
              <a:t>3</a:t>
            </a:r>
            <a:endParaRPr lang="en-US" sz="3200" dirty="0" smtClean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8B5DD0-EF30-470C-B6EE-9E63117F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1" y="0"/>
            <a:ext cx="6753862" cy="639289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KERTAS KERJA/BURAM</a:t>
            </a:r>
            <a:endParaRPr lang="en-ID" sz="3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AC778C-AEB9-4332-80F5-61C249F74705}"/>
              </a:ext>
            </a:extLst>
          </p:cNvPr>
          <p:cNvSpPr/>
          <p:nvPr/>
        </p:nvSpPr>
        <p:spPr>
          <a:xfrm>
            <a:off x="2134909" y="3025677"/>
            <a:ext cx="51475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TERIMA KASIH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494294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12832" y="5974651"/>
            <a:ext cx="926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 Narrow" pitchFamily="34" charset="0"/>
              </a:rPr>
              <a:t>RI </a:t>
            </a:r>
            <a:r>
              <a:rPr lang="en-US" sz="1050" b="1" dirty="0" smtClean="0">
                <a:latin typeface="Arial Narrow" pitchFamily="34" charset="0"/>
              </a:rPr>
              <a:t>KERMA</a:t>
            </a:r>
            <a:r>
              <a:rPr lang="en-US" sz="12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259" y="685800"/>
            <a:ext cx="538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w Cen MT Condensed Extra Bold" pitchFamily="34" charset="0"/>
              </a:rPr>
              <a:t>KETERKAITAN SISPRAN DENGAN SI LAINNYA</a:t>
            </a:r>
            <a:endParaRPr lang="id-ID" sz="2400" dirty="0">
              <a:solidFill>
                <a:schemeClr val="bg1"/>
              </a:solidFill>
              <a:latin typeface="Tw Cen MT Condensed Extra Bold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0626" y="1167520"/>
            <a:ext cx="7706257" cy="5650261"/>
            <a:chOff x="250626" y="1167520"/>
            <a:chExt cx="7706257" cy="5650261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4501147" y="5901556"/>
              <a:ext cx="1617579" cy="804044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3398253" y="2831571"/>
              <a:ext cx="1617579" cy="1096423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54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57198" y="3186882"/>
              <a:ext cx="1243402" cy="3693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w Cen MT Condensed Extra Bold" pitchFamily="34" charset="0"/>
                </a:rPr>
                <a:t>SISPRAN</a:t>
              </a:r>
              <a:endParaRPr lang="id-ID" dirty="0">
                <a:solidFill>
                  <a:schemeClr val="bg1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95252" y="6138610"/>
              <a:ext cx="1081366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w Cen MT Condensed Extra Bold" pitchFamily="34" charset="0"/>
                </a:rPr>
                <a:t>SIPPM</a:t>
              </a:r>
              <a:endParaRPr lang="id-ID" dirty="0">
                <a:solidFill>
                  <a:schemeClr val="bg1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2368884" y="5901556"/>
              <a:ext cx="1617579" cy="804044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4191" y="6118912"/>
              <a:ext cx="1089949" cy="36933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w Cen MT Condensed Extra Bold" pitchFamily="34" charset="0"/>
                </a:rPr>
                <a:t>SISKEU</a:t>
              </a:r>
              <a:endParaRPr lang="id-ID" dirty="0">
                <a:solidFill>
                  <a:schemeClr val="bg1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6118726" y="4658943"/>
              <a:ext cx="1617579" cy="804044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12833" y="4872486"/>
              <a:ext cx="1054768" cy="36933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w Cen MT Condensed Extra Bold" pitchFamily="34" charset="0"/>
                </a:rPr>
                <a:t>REMUN</a:t>
              </a:r>
              <a:endParaRPr lang="id-ID" dirty="0">
                <a:solidFill>
                  <a:schemeClr val="bg1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>
            <a:xfrm>
              <a:off x="3398253" y="1442768"/>
              <a:ext cx="1617579" cy="804044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8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35804" y="1688974"/>
              <a:ext cx="1367586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w Cen MT Condensed Extra Bold" pitchFamily="34" charset="0"/>
                </a:rPr>
                <a:t>UNIT KERJA</a:t>
              </a:r>
              <a:endParaRPr lang="id-ID" sz="1600" dirty="0">
                <a:solidFill>
                  <a:schemeClr val="bg1"/>
                </a:solidFill>
                <a:latin typeface="Tw Cen MT Condensed Extra Bold" pitchFamily="34" charset="0"/>
              </a:endParaRPr>
            </a:p>
          </p:txBody>
        </p:sp>
        <p:cxnSp>
          <p:nvCxnSpPr>
            <p:cNvPr id="20" name="Elbow Connector 19"/>
            <p:cNvCxnSpPr>
              <a:stCxn id="11" idx="1"/>
              <a:endCxn id="18" idx="1"/>
            </p:cNvCxnSpPr>
            <p:nvPr/>
          </p:nvCxnSpPr>
          <p:spPr>
            <a:xfrm rot="10800000">
              <a:off x="3398253" y="1844791"/>
              <a:ext cx="12700" cy="1534993"/>
            </a:xfrm>
            <a:prstGeom prst="bentConnector3">
              <a:avLst>
                <a:gd name="adj1" fmla="val 1800000"/>
              </a:avLst>
            </a:prstGeom>
            <a:ln w="31750" cmpd="sng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8" idx="3"/>
              <a:endCxn id="11" idx="3"/>
            </p:cNvCxnSpPr>
            <p:nvPr/>
          </p:nvCxnSpPr>
          <p:spPr>
            <a:xfrm>
              <a:off x="5015832" y="1844790"/>
              <a:ext cx="12700" cy="1534993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endCxn id="47" idx="1"/>
            </p:cNvCxnSpPr>
            <p:nvPr/>
          </p:nvCxnSpPr>
          <p:spPr>
            <a:xfrm rot="5400000">
              <a:off x="-349859" y="3858422"/>
              <a:ext cx="2080232" cy="324854"/>
            </a:xfrm>
            <a:prstGeom prst="bentConnector4">
              <a:avLst>
                <a:gd name="adj1" fmla="val 57920"/>
                <a:gd name="adj2" fmla="val 170370"/>
              </a:avLst>
            </a:prstGeom>
            <a:ln w="317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0" idx="0"/>
            </p:cNvCxnSpPr>
            <p:nvPr/>
          </p:nvCxnSpPr>
          <p:spPr>
            <a:xfrm rot="16200000" flipV="1">
              <a:off x="3881998" y="4473617"/>
              <a:ext cx="1973562" cy="882316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2"/>
            <p:cNvCxnSpPr>
              <a:endCxn id="16" idx="0"/>
            </p:cNvCxnSpPr>
            <p:nvPr/>
          </p:nvCxnSpPr>
          <p:spPr>
            <a:xfrm>
              <a:off x="5015832" y="3635615"/>
              <a:ext cx="1911684" cy="1023328"/>
            </a:xfrm>
            <a:prstGeom prst="bentConnector2">
              <a:avLst/>
            </a:prstGeom>
            <a:ln w="317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6200000" flipH="1">
              <a:off x="4000948" y="4416877"/>
              <a:ext cx="2115829" cy="918908"/>
            </a:xfrm>
            <a:prstGeom prst="bentConnector3">
              <a:avLst>
                <a:gd name="adj1" fmla="val 44382"/>
              </a:avLst>
            </a:prstGeom>
            <a:ln w="317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4"/>
            <p:cNvCxnSpPr>
              <a:stCxn id="11" idx="1"/>
              <a:endCxn id="57" idx="3"/>
            </p:cNvCxnSpPr>
            <p:nvPr/>
          </p:nvCxnSpPr>
          <p:spPr>
            <a:xfrm rot="10800000">
              <a:off x="2079447" y="2547669"/>
              <a:ext cx="1318806" cy="832115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34"/>
            <p:cNvCxnSpPr>
              <a:stCxn id="57" idx="0"/>
            </p:cNvCxnSpPr>
            <p:nvPr/>
          </p:nvCxnSpPr>
          <p:spPr>
            <a:xfrm rot="5400000" flipH="1" flipV="1">
              <a:off x="2115688" y="828990"/>
              <a:ext cx="471627" cy="2161686"/>
            </a:xfrm>
            <a:prstGeom prst="bentConnector2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35"/>
            <p:cNvCxnSpPr>
              <a:stCxn id="57" idx="2"/>
            </p:cNvCxnSpPr>
            <p:nvPr/>
          </p:nvCxnSpPr>
          <p:spPr>
            <a:xfrm rot="16200000" flipH="1">
              <a:off x="2004548" y="2215799"/>
              <a:ext cx="646973" cy="2114753"/>
            </a:xfrm>
            <a:prstGeom prst="bentConnector2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086401" y="4143076"/>
              <a:ext cx="615873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50" b="1" dirty="0" smtClean="0">
                  <a:latin typeface="Arial Narrow" pitchFamily="34" charset="0"/>
                </a:rPr>
                <a:t>RKA UK</a:t>
              </a:r>
            </a:p>
            <a:p>
              <a:pPr algn="r"/>
              <a:r>
                <a:rPr lang="en-US" sz="1050" b="1" dirty="0" smtClean="0">
                  <a:latin typeface="Arial Narrow" pitchFamily="34" charset="0"/>
                </a:rPr>
                <a:t>RI UK</a:t>
              </a:r>
            </a:p>
            <a:p>
              <a:pPr algn="r"/>
              <a:r>
                <a:rPr lang="en-US" sz="1050" b="1" dirty="0" smtClean="0">
                  <a:latin typeface="Arial Narrow" pitchFamily="34" charset="0"/>
                </a:rPr>
                <a:t>FRA UK</a:t>
              </a:r>
              <a:endParaRPr lang="en-US" sz="1050" b="1" dirty="0">
                <a:latin typeface="Arial Narrow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36465" y="4132358"/>
              <a:ext cx="166848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 smtClean="0">
                  <a:latin typeface="Arial Narrow" pitchFamily="34" charset="0"/>
                </a:rPr>
                <a:t>ALOKASI ANGGARAN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KERMA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40217" y="3892649"/>
              <a:ext cx="87876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latin typeface="Arial Narrow" pitchFamily="34" charset="0"/>
                </a:rPr>
                <a:t>RI BELANJA 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PEGAWAI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2392" y="5307888"/>
              <a:ext cx="61587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50" b="1" dirty="0" smtClean="0">
                  <a:latin typeface="Arial Narrow" pitchFamily="34" charset="0"/>
                </a:rPr>
                <a:t>RKA UK</a:t>
              </a:r>
            </a:p>
            <a:p>
              <a:pPr algn="r"/>
              <a:r>
                <a:rPr lang="en-US" sz="1050" b="1" dirty="0" smtClean="0">
                  <a:latin typeface="Arial Narrow" pitchFamily="34" charset="0"/>
                </a:rPr>
                <a:t>RI UK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9372" y="1929461"/>
              <a:ext cx="100178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 smtClean="0">
                  <a:latin typeface="Arial Narrow" pitchFamily="34" charset="0"/>
                </a:rPr>
                <a:t>RI, BARANG, 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JASA, DAN MODAL</a:t>
              </a:r>
              <a:endParaRPr lang="en-US" sz="1050" b="1" dirty="0"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27682" y="1230448"/>
              <a:ext cx="151328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 smtClean="0">
                  <a:latin typeface="Arial Narrow" pitchFamily="34" charset="0"/>
                </a:rPr>
                <a:t>JALUR PENGADAAN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KONTRAK B-J-M</a:t>
              </a:r>
              <a:endParaRPr lang="en-US" sz="1050" b="1" dirty="0"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85201" y="1958240"/>
              <a:ext cx="2499895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50" b="1" dirty="0" smtClean="0">
                <a:latin typeface="Arial Narrow" pitchFamily="34" charset="0"/>
              </a:endParaRPr>
            </a:p>
            <a:p>
              <a:r>
                <a:rPr lang="en-US" sz="1050" b="1" dirty="0" smtClean="0">
                  <a:latin typeface="Arial Narrow" pitchFamily="34" charset="0"/>
                </a:rPr>
                <a:t>USULAN RKA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RENCANA KERJA (RK)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R</a:t>
              </a:r>
              <a:r>
                <a:rPr lang="id-ID" sz="1050" b="1" dirty="0" smtClean="0">
                  <a:latin typeface="Arial Narrow" pitchFamily="34" charset="0"/>
                </a:rPr>
                <a:t>E</a:t>
              </a:r>
              <a:r>
                <a:rPr lang="en-US" sz="1050" b="1" dirty="0" smtClean="0">
                  <a:latin typeface="Arial Narrow" pitchFamily="34" charset="0"/>
                </a:rPr>
                <a:t>NCANA BELANJA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RENCANA IMPLEMENTASI (RI)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FORM REALISASI ANGGARAN (FRA)</a:t>
              </a:r>
            </a:p>
            <a:p>
              <a:endParaRPr lang="en-US" sz="1050" b="1" dirty="0">
                <a:latin typeface="Arial Narrow" pitchFamily="34" charset="0"/>
              </a:endParaRPr>
            </a:p>
          </p:txBody>
        </p:sp>
        <p:cxnSp>
          <p:nvCxnSpPr>
            <p:cNvPr id="36" name="Shape 35"/>
            <p:cNvCxnSpPr>
              <a:stCxn id="18" idx="0"/>
              <a:endCxn id="10" idx="3"/>
            </p:cNvCxnSpPr>
            <p:nvPr/>
          </p:nvCxnSpPr>
          <p:spPr>
            <a:xfrm rot="16200000" flipH="1">
              <a:off x="2732479" y="2917331"/>
              <a:ext cx="4860810" cy="1911684"/>
            </a:xfrm>
            <a:prstGeom prst="bentConnector4">
              <a:avLst>
                <a:gd name="adj1" fmla="val -4511"/>
                <a:gd name="adj2" fmla="val 212925"/>
              </a:avLst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85"/>
            <p:cNvCxnSpPr>
              <a:endCxn id="16" idx="3"/>
            </p:cNvCxnSpPr>
            <p:nvPr/>
          </p:nvCxnSpPr>
          <p:spPr>
            <a:xfrm rot="16200000" flipH="1">
              <a:off x="4640065" y="1964724"/>
              <a:ext cx="3472007" cy="2720474"/>
            </a:xfrm>
            <a:prstGeom prst="bentConnector4">
              <a:avLst>
                <a:gd name="adj1" fmla="val 120"/>
                <a:gd name="adj2" fmla="val 108108"/>
              </a:avLst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803232" y="1662052"/>
              <a:ext cx="215365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50" b="1" dirty="0" smtClean="0">
                  <a:latin typeface="Arial Narrow" pitchFamily="34" charset="0"/>
                </a:rPr>
                <a:t>PENGAJUAN REALISASI </a:t>
              </a:r>
            </a:p>
            <a:p>
              <a:pPr algn="r"/>
              <a:r>
                <a:rPr lang="en-US" sz="1050" b="1" dirty="0" smtClean="0">
                  <a:latin typeface="Arial Narrow" pitchFamily="34" charset="0"/>
                </a:rPr>
                <a:t>BELANJA PEGAWAI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49493" y="5285601"/>
              <a:ext cx="42511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sz="1050" b="1" dirty="0" smtClean="0">
                  <a:latin typeface="Arial Narrow" pitchFamily="34" charset="0"/>
                </a:rPr>
                <a:t>SPP</a:t>
              </a:r>
              <a:endParaRPr lang="en-US" sz="1050" b="1" dirty="0" smtClean="0">
                <a:latin typeface="Arial Narrow" pitchFamily="34" charset="0"/>
              </a:endParaRPr>
            </a:p>
            <a:p>
              <a:r>
                <a:rPr lang="en-US" sz="1050" b="1" dirty="0" smtClean="0">
                  <a:latin typeface="Arial Narrow" pitchFamily="34" charset="0"/>
                </a:rPr>
                <a:t>BKK</a:t>
              </a:r>
              <a:endParaRPr lang="en-US" sz="1050" b="1" dirty="0">
                <a:latin typeface="Arial Narrow" pitchFamily="34" charset="0"/>
              </a:endParaRPr>
            </a:p>
          </p:txBody>
        </p:sp>
        <p:sp>
          <p:nvSpPr>
            <p:cNvPr id="40" name="Arc 39"/>
            <p:cNvSpPr/>
            <p:nvPr/>
          </p:nvSpPr>
          <p:spPr>
            <a:xfrm>
              <a:off x="7534399" y="5334000"/>
              <a:ext cx="422484" cy="398567"/>
            </a:xfrm>
            <a:prstGeom prst="arc">
              <a:avLst>
                <a:gd name="adj1" fmla="val 15845085"/>
                <a:gd name="adj2" fmla="val 11570483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16200000" flipV="1">
              <a:off x="4207042" y="5756891"/>
              <a:ext cx="422484" cy="398567"/>
            </a:xfrm>
            <a:prstGeom prst="arc">
              <a:avLst>
                <a:gd name="adj1" fmla="val 15845085"/>
                <a:gd name="adj2" fmla="val 11570483"/>
              </a:avLst>
            </a:prstGeom>
            <a:ln w="19050">
              <a:solidFill>
                <a:srgbClr val="C0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14663941" flipH="1">
              <a:off x="3921395" y="6440285"/>
              <a:ext cx="350713" cy="404280"/>
            </a:xfrm>
            <a:prstGeom prst="arc">
              <a:avLst>
                <a:gd name="adj1" fmla="val 16099177"/>
                <a:gd name="adj2" fmla="val 11570483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50626" y="2145646"/>
              <a:ext cx="1828821" cy="1061876"/>
              <a:chOff x="466537" y="4658943"/>
              <a:chExt cx="1828821" cy="1061876"/>
            </a:xfrm>
          </p:grpSpPr>
          <p:sp>
            <p:nvSpPr>
              <p:cNvPr id="57" name="Flowchart: Alternate Process 56"/>
              <p:cNvSpPr/>
              <p:nvPr/>
            </p:nvSpPr>
            <p:spPr>
              <a:xfrm>
                <a:off x="677779" y="4658943"/>
                <a:ext cx="1617579" cy="804044"/>
              </a:xfrm>
              <a:prstGeom prst="flowChartAlternateProcess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71887" y="4863294"/>
                <a:ext cx="1066376" cy="36933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w Cen MT Condensed Extra Bold" pitchFamily="34" charset="0"/>
                  </a:rPr>
                  <a:t>SISLOG</a:t>
                </a:r>
                <a:endParaRPr lang="id-ID" dirty="0">
                  <a:solidFill>
                    <a:schemeClr val="bg1"/>
                  </a:solidFill>
                  <a:latin typeface="Tw Cen MT Condensed Extra Bold" pitchFamily="34" charset="0"/>
                </a:endParaRPr>
              </a:p>
            </p:txBody>
          </p:sp>
          <p:sp>
            <p:nvSpPr>
              <p:cNvPr id="59" name="Arc 58"/>
              <p:cNvSpPr/>
              <p:nvPr/>
            </p:nvSpPr>
            <p:spPr>
              <a:xfrm rot="10232333" flipV="1">
                <a:off x="466537" y="5322252"/>
                <a:ext cx="422484" cy="398567"/>
              </a:xfrm>
              <a:prstGeom prst="arc">
                <a:avLst>
                  <a:gd name="adj1" fmla="val 15845085"/>
                  <a:gd name="adj2" fmla="val 11570483"/>
                </a:avLst>
              </a:prstGeom>
              <a:ln w="19050">
                <a:solidFill>
                  <a:srgbClr val="92D05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Arc 43"/>
            <p:cNvSpPr/>
            <p:nvPr/>
          </p:nvSpPr>
          <p:spPr>
            <a:xfrm rot="21021995" flipV="1">
              <a:off x="4749039" y="2566286"/>
              <a:ext cx="422484" cy="398567"/>
            </a:xfrm>
            <a:prstGeom prst="arc">
              <a:avLst>
                <a:gd name="adj1" fmla="val 15845085"/>
                <a:gd name="adj2" fmla="val 11570483"/>
              </a:avLst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16836947" flipV="1">
              <a:off x="3170357" y="1179478"/>
              <a:ext cx="422484" cy="398567"/>
            </a:xfrm>
            <a:prstGeom prst="arc">
              <a:avLst>
                <a:gd name="adj1" fmla="val 15845085"/>
                <a:gd name="adj2" fmla="val 11570483"/>
              </a:avLst>
            </a:prstGeom>
            <a:ln w="19050">
              <a:solidFill>
                <a:srgbClr val="92D05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Elbow Connector 45"/>
            <p:cNvCxnSpPr/>
            <p:nvPr/>
          </p:nvCxnSpPr>
          <p:spPr>
            <a:xfrm rot="5400000" flipH="1" flipV="1">
              <a:off x="2735457" y="4662251"/>
              <a:ext cx="1939417" cy="539192"/>
            </a:xfrm>
            <a:prstGeom prst="bentConnector3">
              <a:avLst>
                <a:gd name="adj1" fmla="val 44398"/>
              </a:avLst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lowchart: Alternate Process 46"/>
            <p:cNvSpPr/>
            <p:nvPr/>
          </p:nvSpPr>
          <p:spPr>
            <a:xfrm>
              <a:off x="527830" y="4658943"/>
              <a:ext cx="1617579" cy="804044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32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3137" y="4876299"/>
              <a:ext cx="1089949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w Cen MT Condensed Extra Bold" pitchFamily="34" charset="0"/>
                </a:rPr>
                <a:t>ASET</a:t>
              </a:r>
              <a:endParaRPr lang="id-ID" dirty="0">
                <a:solidFill>
                  <a:schemeClr val="bg1"/>
                </a:solidFill>
                <a:latin typeface="Tw Cen MT Condensed Extra Bold" pitchFamily="34" charset="0"/>
              </a:endParaRPr>
            </a:p>
          </p:txBody>
        </p:sp>
        <p:cxnSp>
          <p:nvCxnSpPr>
            <p:cNvPr id="49" name="Elbow Connector 48"/>
            <p:cNvCxnSpPr/>
            <p:nvPr/>
          </p:nvCxnSpPr>
          <p:spPr>
            <a:xfrm rot="16200000" flipV="1">
              <a:off x="543132" y="3491087"/>
              <a:ext cx="2990643" cy="1895680"/>
            </a:xfrm>
            <a:prstGeom prst="bentConnector3">
              <a:avLst>
                <a:gd name="adj1" fmla="val 58539"/>
              </a:avLst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1380910" y="5676945"/>
              <a:ext cx="91082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latin typeface="Arial Narrow" pitchFamily="34" charset="0"/>
                </a:rPr>
                <a:t>ASET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PERSEDIAAN</a:t>
              </a:r>
              <a:endParaRPr lang="en-US" sz="1050" b="1" dirty="0">
                <a:latin typeface="Arial Narrow" pitchFamily="34" charset="0"/>
              </a:endParaRPr>
            </a:p>
          </p:txBody>
        </p:sp>
        <p:cxnSp>
          <p:nvCxnSpPr>
            <p:cNvPr id="51" name="Elbow Connector 50"/>
            <p:cNvCxnSpPr>
              <a:stCxn id="47" idx="2"/>
              <a:endCxn id="14" idx="1"/>
            </p:cNvCxnSpPr>
            <p:nvPr/>
          </p:nvCxnSpPr>
          <p:spPr>
            <a:xfrm rot="16200000" flipH="1">
              <a:off x="1432457" y="5367150"/>
              <a:ext cx="840591" cy="1032264"/>
            </a:xfrm>
            <a:prstGeom prst="bentConnector2">
              <a:avLst/>
            </a:prstGeom>
            <a:ln w="31750" cmpd="sng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558330" y="5034069"/>
              <a:ext cx="42511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ID" sz="1050" b="1" dirty="0" smtClean="0">
                  <a:latin typeface="Arial Narrow" pitchFamily="34" charset="0"/>
                </a:rPr>
                <a:t>SPP</a:t>
              </a:r>
              <a:endParaRPr lang="en-US" sz="1050" b="1" dirty="0" smtClean="0">
                <a:latin typeface="Arial Narrow" pitchFamily="34" charset="0"/>
              </a:endParaRPr>
            </a:p>
            <a:p>
              <a:pPr algn="r"/>
              <a:r>
                <a:rPr lang="en-US" sz="1050" b="1" dirty="0" smtClean="0">
                  <a:latin typeface="Arial Narrow" pitchFamily="34" charset="0"/>
                </a:rPr>
                <a:t>BKK</a:t>
              </a:r>
              <a:endParaRPr lang="en-US" sz="1050" b="1" dirty="0">
                <a:latin typeface="Arial Narrow" pitchFamily="34" charset="0"/>
              </a:endParaRPr>
            </a:p>
          </p:txBody>
        </p:sp>
        <p:cxnSp>
          <p:nvCxnSpPr>
            <p:cNvPr id="53" name="Elbow Connector 52"/>
            <p:cNvCxnSpPr/>
            <p:nvPr/>
          </p:nvCxnSpPr>
          <p:spPr>
            <a:xfrm rot="5400000">
              <a:off x="2483688" y="4656123"/>
              <a:ext cx="1939421" cy="551448"/>
            </a:xfrm>
            <a:prstGeom prst="bentConnector3">
              <a:avLst>
                <a:gd name="adj1" fmla="val 47171"/>
              </a:avLst>
            </a:prstGeom>
            <a:ln w="317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/>
            <p:cNvSpPr/>
            <p:nvPr/>
          </p:nvSpPr>
          <p:spPr>
            <a:xfrm rot="20994054" flipV="1">
              <a:off x="1940017" y="4403794"/>
              <a:ext cx="422484" cy="398567"/>
            </a:xfrm>
            <a:prstGeom prst="arc">
              <a:avLst>
                <a:gd name="adj1" fmla="val 15845085"/>
                <a:gd name="adj2" fmla="val 11570483"/>
              </a:avLst>
            </a:prstGeom>
            <a:ln w="19050">
              <a:solidFill>
                <a:srgbClr val="6B95C7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5692" y="4302168"/>
              <a:ext cx="34496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latin typeface="Arial Narrow" pitchFamily="34" charset="0"/>
                </a:rPr>
                <a:t>PO</a:t>
              </a:r>
              <a:endParaRPr lang="en-US" sz="1050" b="1" dirty="0">
                <a:latin typeface="Arial Narrow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61471" y="3102783"/>
              <a:ext cx="151328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 smtClean="0">
                  <a:latin typeface="Arial Narrow" pitchFamily="34" charset="0"/>
                </a:rPr>
                <a:t>JALUR PENGADAAN</a:t>
              </a:r>
            </a:p>
            <a:p>
              <a:r>
                <a:rPr lang="en-US" sz="1050" b="1" dirty="0" smtClean="0">
                  <a:latin typeface="Arial Narrow" pitchFamily="34" charset="0"/>
                </a:rPr>
                <a:t>KONTRAK B-J-M</a:t>
              </a:r>
              <a:endParaRPr lang="en-US" sz="1050" b="1" dirty="0">
                <a:latin typeface="Arial Narrow" pitchFamily="34" charset="0"/>
              </a:endParaRPr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2476378F-E7A5-40DF-BDFC-95118133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1" y="0"/>
            <a:ext cx="6753862" cy="63928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SISTEM INFORMASI ITB</a:t>
            </a: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4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76378F-E7A5-40DF-BDFC-95118133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1" y="0"/>
            <a:ext cx="6753862" cy="63928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PROSES BISNIS RKA</a:t>
            </a:r>
            <a:endParaRPr lang="en-ID" sz="28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0587" y="1213657"/>
            <a:ext cx="12189420" cy="4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78" y="871268"/>
            <a:ext cx="4849912" cy="5986732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51789C-0B1D-49F9-92CC-802A69E8AC99}"/>
              </a:ext>
            </a:extLst>
          </p:cNvPr>
          <p:cNvSpPr/>
          <p:nvPr/>
        </p:nvSpPr>
        <p:spPr>
          <a:xfrm>
            <a:off x="385778" y="1478115"/>
            <a:ext cx="843201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4DDA3-62C3-4763-A693-5434FEBB628D}"/>
              </a:ext>
            </a:extLst>
          </p:cNvPr>
          <p:cNvSpPr/>
          <p:nvPr/>
        </p:nvSpPr>
        <p:spPr>
          <a:xfrm>
            <a:off x="385778" y="2621115"/>
            <a:ext cx="843201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AD7A7-26A2-4F76-AC14-2967CDEE274E}"/>
              </a:ext>
            </a:extLst>
          </p:cNvPr>
          <p:cNvSpPr/>
          <p:nvPr/>
        </p:nvSpPr>
        <p:spPr>
          <a:xfrm>
            <a:off x="385778" y="3764115"/>
            <a:ext cx="843201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426BC-0328-458D-854F-ED635E09D64B}"/>
              </a:ext>
            </a:extLst>
          </p:cNvPr>
          <p:cNvSpPr/>
          <p:nvPr/>
        </p:nvSpPr>
        <p:spPr>
          <a:xfrm>
            <a:off x="379915" y="4907115"/>
            <a:ext cx="843201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24B95-EC2F-4ECC-81F5-2EBA402C0760}"/>
              </a:ext>
            </a:extLst>
          </p:cNvPr>
          <p:cNvSpPr txBox="1"/>
          <p:nvPr/>
        </p:nvSpPr>
        <p:spPr>
          <a:xfrm>
            <a:off x="538178" y="422131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REKTOR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3A7C7-B1C0-4AD1-971C-269DCDBB06E4}"/>
              </a:ext>
            </a:extLst>
          </p:cNvPr>
          <p:cNvSpPr txBox="1"/>
          <p:nvPr/>
        </p:nvSpPr>
        <p:spPr>
          <a:xfrm>
            <a:off x="538178" y="5364315"/>
            <a:ext cx="773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WRURK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B0BB4-F80F-4F77-9048-37332A805384}"/>
              </a:ext>
            </a:extLst>
          </p:cNvPr>
          <p:cNvSpPr txBox="1"/>
          <p:nvPr/>
        </p:nvSpPr>
        <p:spPr>
          <a:xfrm>
            <a:off x="614378" y="307831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MWA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77A34-4606-4AEA-B674-1500B6D3A7E9}"/>
              </a:ext>
            </a:extLst>
          </p:cNvPr>
          <p:cNvSpPr txBox="1"/>
          <p:nvPr/>
        </p:nvSpPr>
        <p:spPr>
          <a:xfrm>
            <a:off x="461978" y="185465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KEMRISTEK</a:t>
            </a:r>
          </a:p>
          <a:p>
            <a:r>
              <a:rPr lang="en-US" sz="1200" b="1" dirty="0"/>
              <a:t>DIKTI</a:t>
            </a: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2383BFDF-4141-4021-8D13-CBE14404A28C}"/>
              </a:ext>
            </a:extLst>
          </p:cNvPr>
          <p:cNvSpPr/>
          <p:nvPr/>
        </p:nvSpPr>
        <p:spPr>
          <a:xfrm>
            <a:off x="1528778" y="5213775"/>
            <a:ext cx="914400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KONSEP RKAT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B75662C7-C891-476A-94F0-D92D0E27CDEF}"/>
              </a:ext>
            </a:extLst>
          </p:cNvPr>
          <p:cNvSpPr/>
          <p:nvPr/>
        </p:nvSpPr>
        <p:spPr>
          <a:xfrm>
            <a:off x="1528778" y="4064739"/>
            <a:ext cx="914400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KONSEP RKAT ITB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222898-DD8F-4BF4-ABCF-6EC36937F11E}"/>
              </a:ext>
            </a:extLst>
          </p:cNvPr>
          <p:cNvCxnSpPr>
            <a:stCxn id="12" idx="0"/>
            <a:endCxn id="13" idx="2"/>
          </p:cNvCxnSpPr>
          <p:nvPr/>
        </p:nvCxnSpPr>
        <p:spPr>
          <a:xfrm flipV="1">
            <a:off x="1985978" y="4594419"/>
            <a:ext cx="0" cy="6193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75160D98-6322-4969-A6ED-795408708862}"/>
              </a:ext>
            </a:extLst>
          </p:cNvPr>
          <p:cNvSpPr/>
          <p:nvPr/>
        </p:nvSpPr>
        <p:spPr>
          <a:xfrm>
            <a:off x="2767305" y="2949615"/>
            <a:ext cx="1580873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RKAT ITB</a:t>
            </a:r>
          </a:p>
        </p:txBody>
      </p:sp>
      <p:sp>
        <p:nvSpPr>
          <p:cNvPr id="16" name="Rounded Rectangle 30">
            <a:extLst>
              <a:ext uri="{FF2B5EF4-FFF2-40B4-BE49-F238E27FC236}">
                <a16:creationId xmlns:a16="http://schemas.microsoft.com/office/drawing/2014/main" id="{8D04A20D-FFB6-4241-BF2B-C57950DFDFA2}"/>
              </a:ext>
            </a:extLst>
          </p:cNvPr>
          <p:cNvSpPr/>
          <p:nvPr/>
        </p:nvSpPr>
        <p:spPr>
          <a:xfrm>
            <a:off x="2767306" y="1790222"/>
            <a:ext cx="914400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RKAT ITB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E49E61-BD26-4E3C-AFF5-C4275217450F}"/>
              </a:ext>
            </a:extLst>
          </p:cNvPr>
          <p:cNvCxnSpPr>
            <a:stCxn id="16" idx="3"/>
            <a:endCxn id="23" idx="1"/>
          </p:cNvCxnSpPr>
          <p:nvPr/>
        </p:nvCxnSpPr>
        <p:spPr>
          <a:xfrm>
            <a:off x="3681706" y="2055062"/>
            <a:ext cx="285472" cy="58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82BD4F3D-5083-4F0C-9636-D1101E083195}"/>
              </a:ext>
            </a:extLst>
          </p:cNvPr>
          <p:cNvSpPr/>
          <p:nvPr/>
        </p:nvSpPr>
        <p:spPr>
          <a:xfrm>
            <a:off x="6176977" y="1790811"/>
            <a:ext cx="1317739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PENETAPAN ALOKASI BPPTNBH ITB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C1FF69-2A94-4E94-8FE7-B313B04ABD9F}"/>
              </a:ext>
            </a:extLst>
          </p:cNvPr>
          <p:cNvCxnSpPr>
            <a:stCxn id="23" idx="3"/>
            <a:endCxn id="18" idx="1"/>
          </p:cNvCxnSpPr>
          <p:nvPr/>
        </p:nvCxnSpPr>
        <p:spPr>
          <a:xfrm>
            <a:off x="5196564" y="2055651"/>
            <a:ext cx="980413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2433D5E-DBA4-4461-9F31-25F2FF301436}"/>
              </a:ext>
            </a:extLst>
          </p:cNvPr>
          <p:cNvSpPr/>
          <p:nvPr/>
        </p:nvSpPr>
        <p:spPr>
          <a:xfrm>
            <a:off x="1379879" y="1095255"/>
            <a:ext cx="1243341" cy="495486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E3A280-700B-4F34-A33F-BC1867316887}"/>
              </a:ext>
            </a:extLst>
          </p:cNvPr>
          <p:cNvSpPr/>
          <p:nvPr/>
        </p:nvSpPr>
        <p:spPr>
          <a:xfrm>
            <a:off x="2618866" y="1095255"/>
            <a:ext cx="1904356" cy="495672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B239E3-0E8A-4D52-8E9F-D1883C96944B}"/>
              </a:ext>
            </a:extLst>
          </p:cNvPr>
          <p:cNvSpPr/>
          <p:nvPr/>
        </p:nvSpPr>
        <p:spPr>
          <a:xfrm>
            <a:off x="4523223" y="1095255"/>
            <a:ext cx="1521298" cy="495486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37">
            <a:extLst>
              <a:ext uri="{FF2B5EF4-FFF2-40B4-BE49-F238E27FC236}">
                <a16:creationId xmlns:a16="http://schemas.microsoft.com/office/drawing/2014/main" id="{BBCCB15F-33CA-479E-A926-29E3E4DC67F7}"/>
              </a:ext>
            </a:extLst>
          </p:cNvPr>
          <p:cNvSpPr/>
          <p:nvPr/>
        </p:nvSpPr>
        <p:spPr>
          <a:xfrm>
            <a:off x="3967178" y="1790811"/>
            <a:ext cx="1229386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PEMBAHASAN USULAN BPPTNBH ITB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6D0F7-B379-4295-9FA2-B256A502DD1A}"/>
              </a:ext>
            </a:extLst>
          </p:cNvPr>
          <p:cNvSpPr/>
          <p:nvPr/>
        </p:nvSpPr>
        <p:spPr>
          <a:xfrm>
            <a:off x="6044522" y="1095255"/>
            <a:ext cx="1533266" cy="495486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F0FF24-5588-49AD-8AA4-1395B4332548}"/>
              </a:ext>
            </a:extLst>
          </p:cNvPr>
          <p:cNvSpPr/>
          <p:nvPr/>
        </p:nvSpPr>
        <p:spPr>
          <a:xfrm>
            <a:off x="7574447" y="1095255"/>
            <a:ext cx="1243341" cy="495486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6825CA-627F-44BB-80A0-9B6CEBB648C6}"/>
              </a:ext>
            </a:extLst>
          </p:cNvPr>
          <p:cNvSpPr txBox="1"/>
          <p:nvPr/>
        </p:nvSpPr>
        <p:spPr>
          <a:xfrm>
            <a:off x="1377105" y="1156811"/>
            <a:ext cx="1486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NOV-DES THN T-2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70DD12-5471-4A0E-BB44-CDF17C38C348}"/>
              </a:ext>
            </a:extLst>
          </p:cNvPr>
          <p:cNvSpPr txBox="1"/>
          <p:nvPr/>
        </p:nvSpPr>
        <p:spPr>
          <a:xfrm>
            <a:off x="3009096" y="1125007"/>
            <a:ext cx="1418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JANUARI THN T-1</a:t>
            </a:r>
          </a:p>
        </p:txBody>
      </p:sp>
      <p:cxnSp>
        <p:nvCxnSpPr>
          <p:cNvPr id="28" name="Elbow Connector 42">
            <a:extLst>
              <a:ext uri="{FF2B5EF4-FFF2-40B4-BE49-F238E27FC236}">
                <a16:creationId xmlns:a16="http://schemas.microsoft.com/office/drawing/2014/main" id="{F49CC814-D954-4D4A-9796-170943B97083}"/>
              </a:ext>
            </a:extLst>
          </p:cNvPr>
          <p:cNvCxnSpPr>
            <a:stCxn id="13" idx="0"/>
            <a:endCxn id="15" idx="1"/>
          </p:cNvCxnSpPr>
          <p:nvPr/>
        </p:nvCxnSpPr>
        <p:spPr>
          <a:xfrm rot="5400000" flipH="1" flipV="1">
            <a:off x="1951499" y="3248934"/>
            <a:ext cx="850284" cy="78132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116A803-5319-4BAE-A86A-D8E645ECBBD3}"/>
              </a:ext>
            </a:extLst>
          </p:cNvPr>
          <p:cNvSpPr txBox="1"/>
          <p:nvPr/>
        </p:nvSpPr>
        <p:spPr>
          <a:xfrm>
            <a:off x="4670775" y="1156811"/>
            <a:ext cx="1506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FEBRUARI THN  T-1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05060A-AA7F-48B8-AE8D-70B60260D034}"/>
              </a:ext>
            </a:extLst>
          </p:cNvPr>
          <p:cNvSpPr txBox="1"/>
          <p:nvPr/>
        </p:nvSpPr>
        <p:spPr>
          <a:xfrm>
            <a:off x="6103902" y="1165419"/>
            <a:ext cx="1518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NOVEMBER THN  T-1</a:t>
            </a:r>
          </a:p>
        </p:txBody>
      </p:sp>
      <p:sp>
        <p:nvSpPr>
          <p:cNvPr id="31" name="Rounded Rectangle 45">
            <a:extLst>
              <a:ext uri="{FF2B5EF4-FFF2-40B4-BE49-F238E27FC236}">
                <a16:creationId xmlns:a16="http://schemas.microsoft.com/office/drawing/2014/main" id="{A564A72D-7035-42BB-8C4F-EDA3D42419CD}"/>
              </a:ext>
            </a:extLst>
          </p:cNvPr>
          <p:cNvSpPr/>
          <p:nvPr/>
        </p:nvSpPr>
        <p:spPr>
          <a:xfrm>
            <a:off x="6905366" y="5219811"/>
            <a:ext cx="1405211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PENYUSUNAN RKAT SESUAI ALOKASI BPPTNBH</a:t>
            </a:r>
          </a:p>
        </p:txBody>
      </p:sp>
      <p:cxnSp>
        <p:nvCxnSpPr>
          <p:cNvPr id="32" name="Elbow Connector 46">
            <a:extLst>
              <a:ext uri="{FF2B5EF4-FFF2-40B4-BE49-F238E27FC236}">
                <a16:creationId xmlns:a16="http://schemas.microsoft.com/office/drawing/2014/main" id="{B2F7304B-4648-4DB9-8D1E-C760FAFA7DB7}"/>
              </a:ext>
            </a:extLst>
          </p:cNvPr>
          <p:cNvCxnSpPr>
            <a:endCxn id="31" idx="1"/>
          </p:cNvCxnSpPr>
          <p:nvPr/>
        </p:nvCxnSpPr>
        <p:spPr>
          <a:xfrm rot="16200000" flipH="1">
            <a:off x="5067242" y="3646527"/>
            <a:ext cx="3168334" cy="50791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C3FCAA1-68A0-4AB0-A127-6F44DD8321AE}"/>
              </a:ext>
            </a:extLst>
          </p:cNvPr>
          <p:cNvSpPr txBox="1"/>
          <p:nvPr/>
        </p:nvSpPr>
        <p:spPr>
          <a:xfrm>
            <a:off x="7662939" y="1170256"/>
            <a:ext cx="1476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DES’ THN  T-1</a:t>
            </a:r>
          </a:p>
        </p:txBody>
      </p:sp>
      <p:sp>
        <p:nvSpPr>
          <p:cNvPr id="34" name="Rounded Rectangle 48">
            <a:extLst>
              <a:ext uri="{FF2B5EF4-FFF2-40B4-BE49-F238E27FC236}">
                <a16:creationId xmlns:a16="http://schemas.microsoft.com/office/drawing/2014/main" id="{B7E809CB-D26A-4B58-8987-937FD7A14BC3}"/>
              </a:ext>
            </a:extLst>
          </p:cNvPr>
          <p:cNvSpPr/>
          <p:nvPr/>
        </p:nvSpPr>
        <p:spPr>
          <a:xfrm>
            <a:off x="7117246" y="4094974"/>
            <a:ext cx="914400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RKAT ITB FINAL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3A80F3-42E1-4C17-9B5D-9644CC354675}"/>
              </a:ext>
            </a:extLst>
          </p:cNvPr>
          <p:cNvCxnSpPr/>
          <p:nvPr/>
        </p:nvCxnSpPr>
        <p:spPr>
          <a:xfrm flipV="1">
            <a:off x="7574446" y="4628669"/>
            <a:ext cx="6116" cy="58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8EFB0D-E995-4A19-B339-FC22C3D128FD}"/>
              </a:ext>
            </a:extLst>
          </p:cNvPr>
          <p:cNvCxnSpPr>
            <a:stCxn id="34" idx="0"/>
          </p:cNvCxnSpPr>
          <p:nvPr/>
        </p:nvCxnSpPr>
        <p:spPr>
          <a:xfrm flipV="1">
            <a:off x="7574446" y="3459316"/>
            <a:ext cx="3342" cy="635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51">
            <a:extLst>
              <a:ext uri="{FF2B5EF4-FFF2-40B4-BE49-F238E27FC236}">
                <a16:creationId xmlns:a16="http://schemas.microsoft.com/office/drawing/2014/main" id="{227156F5-DE1A-42FA-BD77-2BF6C1EE1043}"/>
              </a:ext>
            </a:extLst>
          </p:cNvPr>
          <p:cNvSpPr/>
          <p:nvPr/>
        </p:nvSpPr>
        <p:spPr>
          <a:xfrm>
            <a:off x="6713602" y="2931872"/>
            <a:ext cx="1721689" cy="529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PENETAPAN RKAT ITB OLEH MWA</a:t>
            </a:r>
          </a:p>
        </p:txBody>
      </p:sp>
      <p:cxnSp>
        <p:nvCxnSpPr>
          <p:cNvPr id="38" name="Elbow Connector 52">
            <a:extLst>
              <a:ext uri="{FF2B5EF4-FFF2-40B4-BE49-F238E27FC236}">
                <a16:creationId xmlns:a16="http://schemas.microsoft.com/office/drawing/2014/main" id="{FAA4541F-F843-4F1D-856F-3980BED70541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rot="16200000" flipV="1">
            <a:off x="3076268" y="2468141"/>
            <a:ext cx="629713" cy="333236"/>
          </a:xfrm>
          <a:prstGeom prst="bentConnector3">
            <a:avLst>
              <a:gd name="adj1" fmla="val 52875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D8CE22C8-ADDC-42E9-B386-D412284A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1" y="0"/>
            <a:ext cx="6753862" cy="639289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SIKLUS RKAT </a:t>
            </a:r>
            <a:r>
              <a:rPr lang="en-US" sz="2800" b="1" dirty="0" smtClean="0">
                <a:solidFill>
                  <a:schemeClr val="bg1"/>
                </a:solidFill>
              </a:rPr>
              <a:t>KEMENRISTEKDIKTI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41660-CDBF-4CAB-A60E-B842DFBE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28" y="1589103"/>
            <a:ext cx="7946744" cy="43247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3A3712-F89D-45C9-8BD8-426C69F2A398}"/>
              </a:ext>
            </a:extLst>
          </p:cNvPr>
          <p:cNvSpPr txBox="1">
            <a:spLocks/>
          </p:cNvSpPr>
          <p:nvPr/>
        </p:nvSpPr>
        <p:spPr bwMode="auto">
          <a:xfrm>
            <a:off x="2343704" y="5640"/>
            <a:ext cx="6790771" cy="63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SIKLUS PENYUSUNAN RKA (SIRENANG)</a:t>
            </a:r>
          </a:p>
        </p:txBody>
      </p:sp>
    </p:spTree>
    <p:extLst>
      <p:ext uri="{BB962C8B-B14F-4D97-AF65-F5344CB8AC3E}">
        <p14:creationId xmlns:p14="http://schemas.microsoft.com/office/powerpoint/2010/main" val="12688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F8F56F4-CD4D-41D1-9FC6-9D79E03D9E8C}"/>
              </a:ext>
            </a:extLst>
          </p:cNvPr>
          <p:cNvSpPr/>
          <p:nvPr/>
        </p:nvSpPr>
        <p:spPr>
          <a:xfrm>
            <a:off x="1871244" y="1688130"/>
            <a:ext cx="5715000" cy="3124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UNIT KERJA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3A8DAAC-6D00-4902-A839-2E296797A484}"/>
              </a:ext>
            </a:extLst>
          </p:cNvPr>
          <p:cNvSpPr/>
          <p:nvPr/>
        </p:nvSpPr>
        <p:spPr>
          <a:xfrm>
            <a:off x="2785644" y="1688130"/>
            <a:ext cx="3886200" cy="2133600"/>
          </a:xfrm>
          <a:prstGeom prst="triangle">
            <a:avLst/>
          </a:prstGeom>
          <a:solidFill>
            <a:schemeClr val="accent6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2000" b="1" dirty="0"/>
              <a:t>ITB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64D16-A067-451E-97F8-E798E102851D}"/>
              </a:ext>
            </a:extLst>
          </p:cNvPr>
          <p:cNvSpPr txBox="1"/>
          <p:nvPr/>
        </p:nvSpPr>
        <p:spPr>
          <a:xfrm rot="18712769">
            <a:off x="-117458" y="1990877"/>
            <a:ext cx="4253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Usulan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Rencana Penerimaan Anggaran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Rencana </a:t>
            </a:r>
            <a:r>
              <a:rPr lang="en-US" dirty="0"/>
              <a:t>kegiatan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target </a:t>
            </a:r>
            <a:r>
              <a:rPr lang="en-US" dirty="0" err="1"/>
              <a:t>capaian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Rencana anggaran belanja</a:t>
            </a:r>
          </a:p>
        </p:txBody>
      </p:sp>
      <p:sp>
        <p:nvSpPr>
          <p:cNvPr id="7" name="Down Arrow 56">
            <a:extLst>
              <a:ext uri="{FF2B5EF4-FFF2-40B4-BE49-F238E27FC236}">
                <a16:creationId xmlns:a16="http://schemas.microsoft.com/office/drawing/2014/main" id="{8CCDC04F-77B5-43FF-92DC-6170018C6678}"/>
              </a:ext>
            </a:extLst>
          </p:cNvPr>
          <p:cNvSpPr/>
          <p:nvPr/>
        </p:nvSpPr>
        <p:spPr>
          <a:xfrm rot="13364708" flipH="1">
            <a:off x="2453319" y="822608"/>
            <a:ext cx="414638" cy="5281501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D67C6-1DFB-4D52-B828-FA7A0181C87C}"/>
              </a:ext>
            </a:extLst>
          </p:cNvPr>
          <p:cNvSpPr txBox="1"/>
          <p:nvPr/>
        </p:nvSpPr>
        <p:spPr>
          <a:xfrm rot="2887231" flipH="1">
            <a:off x="4787198" y="2492789"/>
            <a:ext cx="425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KEBIJAKAN PROGRAM &amp; ANGGARAN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PAGU ANGGARAN</a:t>
            </a:r>
          </a:p>
        </p:txBody>
      </p:sp>
      <p:sp>
        <p:nvSpPr>
          <p:cNvPr id="9" name="Down Arrow 58">
            <a:extLst>
              <a:ext uri="{FF2B5EF4-FFF2-40B4-BE49-F238E27FC236}">
                <a16:creationId xmlns:a16="http://schemas.microsoft.com/office/drawing/2014/main" id="{0543011E-B71A-4265-8B95-E6C91903E8FD}"/>
              </a:ext>
            </a:extLst>
          </p:cNvPr>
          <p:cNvSpPr/>
          <p:nvPr/>
        </p:nvSpPr>
        <p:spPr>
          <a:xfrm rot="8251596" flipV="1">
            <a:off x="6567142" y="910516"/>
            <a:ext cx="414638" cy="5042001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E5B56-793B-431E-B7C6-E9542B4BF0C7}"/>
              </a:ext>
            </a:extLst>
          </p:cNvPr>
          <p:cNvSpPr txBox="1"/>
          <p:nvPr/>
        </p:nvSpPr>
        <p:spPr>
          <a:xfrm>
            <a:off x="1942472" y="4787278"/>
            <a:ext cx="56437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KEGIATAN REGULAR (FIXED BUDGET)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103F1-4346-4D91-87AE-894E0B100D69}"/>
              </a:ext>
            </a:extLst>
          </p:cNvPr>
          <p:cNvSpPr txBox="1"/>
          <p:nvPr/>
        </p:nvSpPr>
        <p:spPr>
          <a:xfrm>
            <a:off x="1942472" y="5156610"/>
            <a:ext cx="56437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KEGIATAN NON REGULAR (PROSPECTIVE BUDGET)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8D38FE-8FDF-46EF-B17D-4F2EDB1FD387}"/>
              </a:ext>
            </a:extLst>
          </p:cNvPr>
          <p:cNvSpPr txBox="1">
            <a:spLocks/>
          </p:cNvSpPr>
          <p:nvPr/>
        </p:nvSpPr>
        <p:spPr>
          <a:xfrm>
            <a:off x="3361402" y="5673246"/>
            <a:ext cx="2936317" cy="4572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TOP-DOWN &amp; BOTTOM-UP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8CE22C8-ADDC-42E9-B386-D412284A8563}"/>
              </a:ext>
            </a:extLst>
          </p:cNvPr>
          <p:cNvSpPr txBox="1">
            <a:spLocks/>
          </p:cNvSpPr>
          <p:nvPr/>
        </p:nvSpPr>
        <p:spPr bwMode="auto">
          <a:xfrm>
            <a:off x="2390138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PENDEKATAN DALAM PENYUSUNAN RKAT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0587" y="1213657"/>
            <a:ext cx="12189420" cy="4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4438"/>
              </p:ext>
            </p:extLst>
          </p:nvPr>
        </p:nvGraphicFramePr>
        <p:xfrm>
          <a:off x="89963" y="1158347"/>
          <a:ext cx="8892089" cy="534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Visio" r:id="rId3" imgW="10113188" imgH="6088622" progId="Visio.Drawing.11">
                  <p:embed/>
                </p:oleObj>
              </mc:Choice>
              <mc:Fallback>
                <p:oleObj name="Visio" r:id="rId3" imgW="10113188" imgH="608862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63" y="1158347"/>
                        <a:ext cx="8892089" cy="5349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010077" y="3398293"/>
            <a:ext cx="750627" cy="491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CE22C8-ADDC-42E9-B386-D412284A8563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PROSES PENYUSUNAN RKAT ITB</a:t>
            </a:r>
            <a:endParaRPr lang="en-ID" sz="32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B081-28DA-46B3-B5AA-19E3606A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827" y="0"/>
            <a:ext cx="6809173" cy="67470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SKEMA ANGGARAN PENERIMAAN DAN BELANJA ITB</a:t>
            </a:r>
            <a:endParaRPr lang="en-ID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3642B1-D562-4258-AC27-F6578BABC2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272" y="985584"/>
          <a:ext cx="4064927" cy="5444275"/>
        </p:xfrm>
        <a:graphic>
          <a:graphicData uri="http://schemas.openxmlformats.org/drawingml/2006/table">
            <a:tbl>
              <a:tblPr/>
              <a:tblGrid>
                <a:gridCol w="339313">
                  <a:extLst>
                    <a:ext uri="{9D8B030D-6E8A-4147-A177-3AD203B41FA5}">
                      <a16:colId xmlns:a16="http://schemas.microsoft.com/office/drawing/2014/main" val="2595730433"/>
                    </a:ext>
                  </a:extLst>
                </a:gridCol>
                <a:gridCol w="2456107">
                  <a:extLst>
                    <a:ext uri="{9D8B030D-6E8A-4147-A177-3AD203B41FA5}">
                      <a16:colId xmlns:a16="http://schemas.microsoft.com/office/drawing/2014/main" val="1127149367"/>
                    </a:ext>
                  </a:extLst>
                </a:gridCol>
                <a:gridCol w="639192">
                  <a:extLst>
                    <a:ext uri="{9D8B030D-6E8A-4147-A177-3AD203B41FA5}">
                      <a16:colId xmlns:a16="http://schemas.microsoft.com/office/drawing/2014/main" val="887217862"/>
                    </a:ext>
                  </a:extLst>
                </a:gridCol>
                <a:gridCol w="630315">
                  <a:extLst>
                    <a:ext uri="{9D8B030D-6E8A-4147-A177-3AD203B41FA5}">
                      <a16:colId xmlns:a16="http://schemas.microsoft.com/office/drawing/2014/main" val="3813583017"/>
                    </a:ext>
                  </a:extLst>
                </a:gridCol>
              </a:tblGrid>
              <a:tr h="189634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SUMBER PEMBIAYAAN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PERUNTUKAN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70751"/>
                  </a:ext>
                </a:extLst>
              </a:tr>
              <a:tr h="370837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TERIKAT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TIDAK TERIKAT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0350"/>
                  </a:ext>
                </a:extLst>
              </a:tr>
              <a:tr h="18963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F2.1. APBN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8630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Gaji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PNS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93484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b. Alokasi Pendanaan Selain Setjen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811681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c. Alokasi Dana Khusus Sarpras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kern="12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862614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Subsidi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BPPTNBH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  <a:endParaRPr lang="en-ID" sz="14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49499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e. PHLN - JICA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335685"/>
                  </a:ext>
                </a:extLst>
              </a:tr>
              <a:tr h="18963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F2.2. NON APBN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50068"/>
                  </a:ext>
                </a:extLst>
              </a:tr>
              <a:tr h="370837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Penyelenggaraan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Pendidikan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Reguler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(UKT dan Non UKT)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88232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a1.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Reguler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dan Non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Reguler</a:t>
                      </a:r>
                      <a:endParaRPr lang="en-ID" sz="12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34009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  <a:endParaRPr lang="en-ID" sz="14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36607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a2. Kelas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Internasional</a:t>
                      </a:r>
                      <a:endParaRPr lang="en-ID" sz="12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34009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68427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a3. Program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Profesi</a:t>
                      </a:r>
                      <a:endParaRPr lang="en-ID" sz="12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34009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686270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a4. Semester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Pendek</a:t>
                      </a:r>
                      <a:endParaRPr lang="en-ID" sz="12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34009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0000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en-US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Kerjasama</a:t>
                      </a:r>
                      <a:r>
                        <a:rPr lang="en-US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dan Auxiliary Business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5720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b1.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Fakultas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Sekolah</a:t>
                      </a:r>
                      <a:endParaRPr lang="en-ID" sz="12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34009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407180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b2. LPPM</a:t>
                      </a:r>
                    </a:p>
                  </a:txBody>
                  <a:tcPr marL="134009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60242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b3. UKP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Lainnya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Kerma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dan Aux. Business)</a:t>
                      </a:r>
                    </a:p>
                  </a:txBody>
                  <a:tcPr marL="134009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21855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b4. UPT (Aux. Business)</a:t>
                      </a:r>
                    </a:p>
                  </a:txBody>
                  <a:tcPr marL="134009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  <a:endParaRPr lang="en-ID" sz="14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34383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Pengelolaan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Kekayaan</a:t>
                      </a:r>
                      <a:r>
                        <a:rPr lang="en-ID" sz="12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PTNBH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  <a:endParaRPr lang="en-ID" sz="14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99883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d. Usaha PTNBH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  <a:endParaRPr lang="en-ID" sz="14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75586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e. APBD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89644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200" b="1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f. Penerimaan Lainnya</a:t>
                      </a:r>
                    </a:p>
                  </a:txBody>
                  <a:tcPr marL="7445" marR="7445" marT="74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√</a:t>
                      </a:r>
                    </a:p>
                  </a:txBody>
                  <a:tcPr marL="7445" marR="7445" marT="74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212793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AB85AB-28EA-455D-B6F7-A44866E749D9}"/>
              </a:ext>
            </a:extLst>
          </p:cNvPr>
          <p:cNvSpPr/>
          <p:nvPr/>
        </p:nvSpPr>
        <p:spPr>
          <a:xfrm>
            <a:off x="5211187" y="2121763"/>
            <a:ext cx="1118586" cy="461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APBN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1FEF98-C4F0-4839-B4A6-1D24EBF2362E}"/>
              </a:ext>
            </a:extLst>
          </p:cNvPr>
          <p:cNvSpPr/>
          <p:nvPr/>
        </p:nvSpPr>
        <p:spPr>
          <a:xfrm>
            <a:off x="5202310" y="3410504"/>
            <a:ext cx="1118586" cy="6747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BUKAN PNBP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EA45D-8EB9-4665-8A5E-79664881C4FE}"/>
              </a:ext>
            </a:extLst>
          </p:cNvPr>
          <p:cNvSpPr/>
          <p:nvPr/>
        </p:nvSpPr>
        <p:spPr>
          <a:xfrm>
            <a:off x="5095778" y="4181383"/>
            <a:ext cx="1331650" cy="1376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BPPTNBH</a:t>
            </a:r>
          </a:p>
          <a:p>
            <a:pPr algn="ctr"/>
            <a:r>
              <a:rPr lang="en-US" dirty="0"/>
              <a:t>DM</a:t>
            </a:r>
          </a:p>
          <a:p>
            <a:pPr algn="ctr"/>
            <a:r>
              <a:rPr lang="en-US" dirty="0"/>
              <a:t>DIPA IL</a:t>
            </a:r>
          </a:p>
          <a:p>
            <a:pPr algn="ctr"/>
            <a:r>
              <a:rPr lang="en-US" dirty="0"/>
              <a:t>DIPA DIKTI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7C740-A53E-42B9-A21B-5743DB4283D4}"/>
              </a:ext>
            </a:extLst>
          </p:cNvPr>
          <p:cNvSpPr/>
          <p:nvPr/>
        </p:nvSpPr>
        <p:spPr>
          <a:xfrm>
            <a:off x="4989246" y="3284739"/>
            <a:ext cx="1562469" cy="2368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505EF8-9492-4C16-BD9F-6910040044DF}"/>
              </a:ext>
            </a:extLst>
          </p:cNvPr>
          <p:cNvSpPr/>
          <p:nvPr/>
        </p:nvSpPr>
        <p:spPr>
          <a:xfrm>
            <a:off x="7084380" y="2263805"/>
            <a:ext cx="1855433" cy="1020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KELANSUNGAN OPERASI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BE9AE-76E3-4D48-A2E9-0B1E74CDD8E0}"/>
              </a:ext>
            </a:extLst>
          </p:cNvPr>
          <p:cNvSpPr/>
          <p:nvPr/>
        </p:nvSpPr>
        <p:spPr>
          <a:xfrm>
            <a:off x="7084380" y="3888419"/>
            <a:ext cx="1855433" cy="111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PENGEMBANGAN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A3E303-14B9-45CA-9FEC-FE4C79E3862C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 flipV="1">
            <a:off x="4412199" y="2352583"/>
            <a:ext cx="798988" cy="1355138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494A6F-2179-462C-ABC9-F91F75423BDE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4412199" y="3707721"/>
            <a:ext cx="577047" cy="761448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2B52FF-AFEA-416A-B873-8865D469B752}"/>
              </a:ext>
            </a:extLst>
          </p:cNvPr>
          <p:cNvCxnSpPr>
            <a:stCxn id="3" idx="3"/>
            <a:endCxn id="9" idx="1"/>
          </p:cNvCxnSpPr>
          <p:nvPr/>
        </p:nvCxnSpPr>
        <p:spPr>
          <a:xfrm>
            <a:off x="6329773" y="2352583"/>
            <a:ext cx="754607" cy="421688"/>
          </a:xfrm>
          <a:prstGeom prst="straightConnector1">
            <a:avLst/>
          </a:prstGeom>
          <a:ln w="222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D7523-9413-4610-BC1A-C37F189A2ABF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6551715" y="2774271"/>
            <a:ext cx="532665" cy="1694898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0CDC01-5085-478F-AEC7-C7EEBBAFAE5E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6329773" y="2352583"/>
            <a:ext cx="754607" cy="2095129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2DDD9D-8DD0-44B7-BA1C-F0783E2A321C}"/>
              </a:ext>
            </a:extLst>
          </p:cNvPr>
          <p:cNvCxnSpPr>
            <a:stCxn id="8" idx="3"/>
            <a:endCxn id="10" idx="1"/>
          </p:cNvCxnSpPr>
          <p:nvPr/>
        </p:nvCxnSpPr>
        <p:spPr>
          <a:xfrm flipV="1">
            <a:off x="6551715" y="4447712"/>
            <a:ext cx="532665" cy="21457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70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6F14784-F54A-4564-9121-7E4846DD2E13}"/>
              </a:ext>
            </a:extLst>
          </p:cNvPr>
          <p:cNvSpPr/>
          <p:nvPr/>
        </p:nvSpPr>
        <p:spPr>
          <a:xfrm>
            <a:off x="5046734" y="1740020"/>
            <a:ext cx="3753374" cy="4676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4234E2-85D3-4EBD-8D5E-6A5D0663874B}"/>
              </a:ext>
            </a:extLst>
          </p:cNvPr>
          <p:cNvSpPr/>
          <p:nvPr/>
        </p:nvSpPr>
        <p:spPr>
          <a:xfrm>
            <a:off x="399176" y="1740020"/>
            <a:ext cx="3753374" cy="46767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3B081-28DA-46B3-B5AA-19E3606A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705" y="1"/>
            <a:ext cx="6800295" cy="6579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PENGEMBANGAN MODUL PENERIMAAN 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E58425-3FAA-429F-974F-A9418A1A5CE4}"/>
              </a:ext>
            </a:extLst>
          </p:cNvPr>
          <p:cNvSpPr/>
          <p:nvPr/>
        </p:nvSpPr>
        <p:spPr>
          <a:xfrm>
            <a:off x="763398" y="2981592"/>
            <a:ext cx="2441196" cy="123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RENCANA</a:t>
            </a:r>
          </a:p>
          <a:p>
            <a:pPr algn="ctr"/>
            <a:r>
              <a:rPr lang="en-US" dirty="0"/>
              <a:t>PENERIMAAN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8D100-4488-4027-8ADA-218FF67DC716}"/>
              </a:ext>
            </a:extLst>
          </p:cNvPr>
          <p:cNvSpPr/>
          <p:nvPr/>
        </p:nvSpPr>
        <p:spPr>
          <a:xfrm>
            <a:off x="5452844" y="2981592"/>
            <a:ext cx="2441196" cy="123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RENCANA</a:t>
            </a:r>
          </a:p>
          <a:p>
            <a:pPr algn="ctr"/>
            <a:r>
              <a:rPr lang="en-US" dirty="0"/>
              <a:t>BELANJA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514EF-C554-41B8-B939-AE28811B9B4E}"/>
              </a:ext>
            </a:extLst>
          </p:cNvPr>
          <p:cNvSpPr/>
          <p:nvPr/>
        </p:nvSpPr>
        <p:spPr>
          <a:xfrm>
            <a:off x="1377192" y="3998058"/>
            <a:ext cx="2441196" cy="12331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REALISASI</a:t>
            </a:r>
          </a:p>
          <a:p>
            <a:pPr algn="ctr"/>
            <a:r>
              <a:rPr lang="en-US" dirty="0"/>
              <a:t>PENERIMAAN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2F19D-F492-44EF-A387-4C86A8AF20DC}"/>
              </a:ext>
            </a:extLst>
          </p:cNvPr>
          <p:cNvSpPr/>
          <p:nvPr/>
        </p:nvSpPr>
        <p:spPr>
          <a:xfrm>
            <a:off x="6023295" y="3998058"/>
            <a:ext cx="2441196" cy="12331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REALISASI</a:t>
            </a:r>
          </a:p>
          <a:p>
            <a:pPr algn="ctr"/>
            <a:r>
              <a:rPr lang="en-US" dirty="0"/>
              <a:t>BELANJA</a:t>
            </a:r>
            <a:endParaRPr lang="en-ID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56894C7B-6949-4974-8A74-75EABB983AD2}"/>
              </a:ext>
            </a:extLst>
          </p:cNvPr>
          <p:cNvCxnSpPr>
            <a:cxnSpLocks/>
            <a:stCxn id="3" idx="0"/>
            <a:endCxn id="5" idx="0"/>
          </p:cNvCxnSpPr>
          <p:nvPr/>
        </p:nvCxnSpPr>
        <p:spPr>
          <a:xfrm rot="5400000" flipH="1" flipV="1">
            <a:off x="4328719" y="636869"/>
            <a:ext cx="12700" cy="4689446"/>
          </a:xfrm>
          <a:prstGeom prst="bentConnector3">
            <a:avLst>
              <a:gd name="adj1" fmla="val 3451378"/>
            </a:avLst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E7787E9-8318-4CDB-B9CA-4D0340C251E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14492" y="2873817"/>
            <a:ext cx="12700" cy="4689446"/>
          </a:xfrm>
          <a:prstGeom prst="bentConnector3">
            <a:avLst>
              <a:gd name="adj1" fmla="val -4144953"/>
            </a:avLst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4744A00-9266-4B67-99B3-9BC96CBD3FA9}"/>
              </a:ext>
            </a:extLst>
          </p:cNvPr>
          <p:cNvSpPr txBox="1"/>
          <p:nvPr/>
        </p:nvSpPr>
        <p:spPr>
          <a:xfrm>
            <a:off x="5556015" y="1873799"/>
            <a:ext cx="27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ANGGARAN BELANJA</a:t>
            </a:r>
            <a:endParaRPr lang="en-ID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0DD70-47BA-4974-AAAA-17AD46A4130A}"/>
              </a:ext>
            </a:extLst>
          </p:cNvPr>
          <p:cNvSpPr txBox="1"/>
          <p:nvPr/>
        </p:nvSpPr>
        <p:spPr>
          <a:xfrm>
            <a:off x="702927" y="1873799"/>
            <a:ext cx="31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ANGGARAN PENDAPATAN</a:t>
            </a:r>
            <a:endParaRPr lang="en-ID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B61E0F-94A2-42F8-BE7D-EC7F29E60127}"/>
              </a:ext>
            </a:extLst>
          </p:cNvPr>
          <p:cNvSpPr/>
          <p:nvPr/>
        </p:nvSpPr>
        <p:spPr>
          <a:xfrm>
            <a:off x="1308683" y="3921158"/>
            <a:ext cx="2600587" cy="13880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C2D287-44C4-43B1-A3B0-2E5C002CB89B}"/>
              </a:ext>
            </a:extLst>
          </p:cNvPr>
          <p:cNvSpPr/>
          <p:nvPr/>
        </p:nvSpPr>
        <p:spPr>
          <a:xfrm>
            <a:off x="260059" y="1127624"/>
            <a:ext cx="8699383" cy="544445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06B36D-768D-4A1C-BFEF-07D939133BB2}"/>
              </a:ext>
            </a:extLst>
          </p:cNvPr>
          <p:cNvSpPr txBox="1"/>
          <p:nvPr/>
        </p:nvSpPr>
        <p:spPr>
          <a:xfrm>
            <a:off x="3792990" y="1258722"/>
            <a:ext cx="155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 I S P R A N</a:t>
            </a:r>
            <a:endParaRPr lang="en-ID" b="1" dirty="0"/>
          </a:p>
        </p:txBody>
      </p:sp>
      <p:sp>
        <p:nvSpPr>
          <p:cNvPr id="27" name="Arrow: Left-Up 26">
            <a:extLst>
              <a:ext uri="{FF2B5EF4-FFF2-40B4-BE49-F238E27FC236}">
                <a16:creationId xmlns:a16="http://schemas.microsoft.com/office/drawing/2014/main" id="{C04A6B2A-7CAB-4A17-ACA4-28A54FD8C7AF}"/>
              </a:ext>
            </a:extLst>
          </p:cNvPr>
          <p:cNvSpPr/>
          <p:nvPr/>
        </p:nvSpPr>
        <p:spPr>
          <a:xfrm rot="5400000">
            <a:off x="878543" y="4248826"/>
            <a:ext cx="488366" cy="450208"/>
          </a:xfrm>
          <a:prstGeom prst="leftUpArrow">
            <a:avLst>
              <a:gd name="adj1" fmla="val 0"/>
              <a:gd name="adj2" fmla="val 25000"/>
              <a:gd name="adj3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Arrow: Left-Up 27">
            <a:extLst>
              <a:ext uri="{FF2B5EF4-FFF2-40B4-BE49-F238E27FC236}">
                <a16:creationId xmlns:a16="http://schemas.microsoft.com/office/drawing/2014/main" id="{D5422031-871A-4950-9416-0132C3864E1B}"/>
              </a:ext>
            </a:extLst>
          </p:cNvPr>
          <p:cNvSpPr/>
          <p:nvPr/>
        </p:nvSpPr>
        <p:spPr>
          <a:xfrm rot="16200000">
            <a:off x="3247237" y="3533811"/>
            <a:ext cx="425041" cy="450208"/>
          </a:xfrm>
          <a:prstGeom prst="leftUpArrow">
            <a:avLst>
              <a:gd name="adj1" fmla="val 0"/>
              <a:gd name="adj2" fmla="val 25000"/>
              <a:gd name="adj3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Arrow: Left-Up 28">
            <a:extLst>
              <a:ext uri="{FF2B5EF4-FFF2-40B4-BE49-F238E27FC236}">
                <a16:creationId xmlns:a16="http://schemas.microsoft.com/office/drawing/2014/main" id="{0AC6F907-2DC9-4E8C-BD78-F555E692D0F3}"/>
              </a:ext>
            </a:extLst>
          </p:cNvPr>
          <p:cNvSpPr/>
          <p:nvPr/>
        </p:nvSpPr>
        <p:spPr>
          <a:xfrm rot="5400000">
            <a:off x="5573085" y="4217161"/>
            <a:ext cx="425041" cy="450208"/>
          </a:xfrm>
          <a:prstGeom prst="leftUpArrow">
            <a:avLst>
              <a:gd name="adj1" fmla="val 0"/>
              <a:gd name="adj2" fmla="val 25000"/>
              <a:gd name="adj3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Arrow: Left-Up 29">
            <a:extLst>
              <a:ext uri="{FF2B5EF4-FFF2-40B4-BE49-F238E27FC236}">
                <a16:creationId xmlns:a16="http://schemas.microsoft.com/office/drawing/2014/main" id="{90D171A7-FFD3-44FC-9779-D3C9F0C06F6E}"/>
              </a:ext>
            </a:extLst>
          </p:cNvPr>
          <p:cNvSpPr/>
          <p:nvPr/>
        </p:nvSpPr>
        <p:spPr>
          <a:xfrm rot="16200000">
            <a:off x="7933189" y="3546395"/>
            <a:ext cx="425041" cy="450208"/>
          </a:xfrm>
          <a:prstGeom prst="leftUpArrow">
            <a:avLst>
              <a:gd name="adj1" fmla="val 0"/>
              <a:gd name="adj2" fmla="val 25000"/>
              <a:gd name="adj3" fmla="val 31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64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F696D77-6266-4827-8C0C-C08F2201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40" y="776340"/>
            <a:ext cx="6753862" cy="63928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RKAT -----</a:t>
            </a: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SISPRAN</a:t>
            </a:r>
            <a:endParaRPr lang="en-ID" sz="2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48CC25-20EC-446F-8BAA-99D107B7922F}"/>
              </a:ext>
            </a:extLst>
          </p:cNvPr>
          <p:cNvSpPr/>
          <p:nvPr/>
        </p:nvSpPr>
        <p:spPr>
          <a:xfrm>
            <a:off x="421225" y="1751791"/>
            <a:ext cx="8367931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sv-SE" b="1" dirty="0">
                <a:solidFill>
                  <a:prstClr val="black"/>
                </a:solidFill>
              </a:rPr>
              <a:t>Fungsi SISPRAN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sv-SE" dirty="0" smtClean="0">
                <a:solidFill>
                  <a:prstClr val="black"/>
                </a:solidFill>
              </a:rPr>
              <a:t>Mengintegrasikan </a:t>
            </a:r>
            <a:r>
              <a:rPr lang="sv-SE" dirty="0">
                <a:solidFill>
                  <a:prstClr val="black"/>
                </a:solidFill>
              </a:rPr>
              <a:t>data program kegiatan dan alokasi anggaran yang diusulkan oleh unit </a:t>
            </a:r>
            <a:r>
              <a:rPr lang="sv-SE" dirty="0" smtClean="0">
                <a:solidFill>
                  <a:prstClr val="black"/>
                </a:solidFill>
              </a:rPr>
              <a:t>kerja;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sv-SE" dirty="0" smtClean="0">
                <a:solidFill>
                  <a:prstClr val="black"/>
                </a:solidFill>
              </a:rPr>
              <a:t>Menjaga </a:t>
            </a:r>
            <a:r>
              <a:rPr lang="sv-SE" dirty="0">
                <a:solidFill>
                  <a:prstClr val="black"/>
                </a:solidFill>
              </a:rPr>
              <a:t>konsistensi struktur program kerja dan alokasi anggaran yang ditetapkan </a:t>
            </a:r>
            <a:r>
              <a:rPr lang="sv-SE" dirty="0" smtClean="0">
                <a:solidFill>
                  <a:prstClr val="black"/>
                </a:solidFill>
              </a:rPr>
              <a:t>ITB;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sv-SE" dirty="0" smtClean="0">
                <a:solidFill>
                  <a:prstClr val="black"/>
                </a:solidFill>
              </a:rPr>
              <a:t>Menjaga </a:t>
            </a:r>
            <a:r>
              <a:rPr lang="sv-SE" dirty="0">
                <a:solidFill>
                  <a:prstClr val="black"/>
                </a:solidFill>
              </a:rPr>
              <a:t>konsistensi antara rencana kegiatan dan anggaran dengan </a:t>
            </a:r>
            <a:r>
              <a:rPr lang="sv-SE" dirty="0" smtClean="0">
                <a:solidFill>
                  <a:prstClr val="black"/>
                </a:solidFill>
              </a:rPr>
              <a:t>implementasi;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r>
              <a:rPr lang="sv-SE" dirty="0" smtClean="0">
                <a:solidFill>
                  <a:prstClr val="black"/>
                </a:solidFill>
              </a:rPr>
              <a:t>Mendukung </a:t>
            </a:r>
            <a:r>
              <a:rPr lang="sv-SE" dirty="0">
                <a:solidFill>
                  <a:prstClr val="black"/>
                </a:solidFill>
              </a:rPr>
              <a:t>proses monitoring realisasi RKAT unit kerja dan ITB secara keseluruhan.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eriod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CE22C8-ADDC-42E9-B386-D412284A8563}"/>
              </a:ext>
            </a:extLst>
          </p:cNvPr>
          <p:cNvSpPr txBox="1">
            <a:spLocks/>
          </p:cNvSpPr>
          <p:nvPr/>
        </p:nvSpPr>
        <p:spPr bwMode="auto">
          <a:xfrm>
            <a:off x="2385391" y="0"/>
            <a:ext cx="6753862" cy="6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SISTEM INFORMASI PERENCANAAN</a:t>
            </a:r>
            <a:endParaRPr lang="en-ID" sz="32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07942"/>
            <a:ext cx="828652" cy="214314"/>
          </a:xfrm>
        </p:spPr>
        <p:txBody>
          <a:bodyPr/>
          <a:lstStyle/>
          <a:p>
            <a:fld id="{D156A29D-BBBF-40B9-9F3B-B3DB987C92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1478</Words>
  <Application>Microsoft Office PowerPoint</Application>
  <PresentationFormat>On-screen Show (4:3)</PresentationFormat>
  <Paragraphs>353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Times New Roman</vt:lpstr>
      <vt:lpstr>Tw Cen MT</vt:lpstr>
      <vt:lpstr>Tw Cen MT Condensed Extra Bold</vt:lpstr>
      <vt:lpstr>Wingdings</vt:lpstr>
      <vt:lpstr>2_Office Theme</vt:lpstr>
      <vt:lpstr>Visio</vt:lpstr>
      <vt:lpstr>BIMBINGAN TEKNIS PERENCANAAN</vt:lpstr>
      <vt:lpstr>SIKLUS PERENCANAAN DAN ANGGARAN ITB</vt:lpstr>
      <vt:lpstr>SIKLUS RKAT KEMENRISTEKDIKTI</vt:lpstr>
      <vt:lpstr>PowerPoint Presentation</vt:lpstr>
      <vt:lpstr>PowerPoint Presentation</vt:lpstr>
      <vt:lpstr>PowerPoint Presentation</vt:lpstr>
      <vt:lpstr>SKEMA ANGGARAN PENERIMAAN DAN BELANJA ITB</vt:lpstr>
      <vt:lpstr>PENGEMBANGAN MODUL PENERIMAAN </vt:lpstr>
      <vt:lpstr>RKAT ----- SISPRAN</vt:lpstr>
      <vt:lpstr>PowerPoint Presentation</vt:lpstr>
      <vt:lpstr>PRINSIP PENYUSUNAN RKAT ITB</vt:lpstr>
      <vt:lpstr>PERHITUNGAN ANGGARAN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BISNIS</vt:lpstr>
      <vt:lpstr>KERTAS KERJA/BURAM</vt:lpstr>
      <vt:lpstr>PowerPoint Presentation</vt:lpstr>
      <vt:lpstr>SISTEM INFORMASI ITB</vt:lpstr>
      <vt:lpstr>PROSES BISNIS RKA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TEKNOLOGI BANDUNG</dc:title>
  <dc:creator>Sofyan Sutrisna</dc:creator>
  <cp:lastModifiedBy>adims ano</cp:lastModifiedBy>
  <cp:revision>165</cp:revision>
  <dcterms:created xsi:type="dcterms:W3CDTF">2018-07-27T06:22:46Z</dcterms:created>
  <dcterms:modified xsi:type="dcterms:W3CDTF">2019-10-23T09:38:50Z</dcterms:modified>
</cp:coreProperties>
</file>